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Nunito"/>
      <p:regular r:id="rId26"/>
      <p:bold r:id="rId27"/>
      <p:italic r:id="rId28"/>
      <p:boldItalic r:id="rId29"/>
    </p:embeddedFont>
    <p:embeddedFont>
      <p:font typeface="Maven Pr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C6348B-CFF9-474C-9E8E-5CD75F3E8A5D}">
  <a:tblStyle styleId="{C6C6348B-CFF9-474C-9E8E-5CD75F3E8A5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slide" Target="slides/slide20.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t/>
            </a:r>
            <a:endParaRPr/>
          </a:p>
        </p:txBody>
      </p:sp>
      <p:sp>
        <p:nvSpPr>
          <p:cNvPr id="285" name="Google Shape;28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817e6cf42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817e6cf4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817e6cf42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817e6cf4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ddf8ef524b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ddf8ef524b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Our project boasts several innovative and technical aspects, including an extensive and expertly curated dataset, advanced image preprocessing and lung segmentation techniques, and a state-of-the-art deep learning architecture with transfer learning. We will conduct rigorous evaluation and validation to ensure unparalleled performance.</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To further enhance our system, we will explore possible improvements such as using TransUNet with alternative tokenization methods for better computational efficiency and feature capture, implementing attention mechanisms to focus on important features, and employing multi-scale feature techniques to detect abnormalities of varying sizes.</a:t>
            </a:r>
            <a:endParaRPr/>
          </a:p>
          <a:p>
            <a:pPr indent="0" lvl="0" marL="0" rtl="0" algn="l">
              <a:spcBef>
                <a:spcPts val="1200"/>
              </a:spcBef>
              <a:spcAft>
                <a:spcPts val="0"/>
              </a:spcAft>
              <a:buNone/>
            </a:pPr>
            <a:r>
              <a:t/>
            </a:r>
            <a:endParaRPr/>
          </a:p>
        </p:txBody>
      </p:sp>
      <p:sp>
        <p:nvSpPr>
          <p:cNvPr id="378" name="Google Shape;3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Our end product will be a web interface that allows healthcare professionals to easily upload chest X-ray images for automated analysis. We will include visual explanations and interpretability features to support decision-making and provide valuable insights to users.</a:t>
            </a:r>
            <a:endParaRPr/>
          </a:p>
          <a:p>
            <a:pPr indent="0" lvl="0" marL="0" rtl="0" algn="l">
              <a:spcBef>
                <a:spcPts val="1200"/>
              </a:spcBef>
              <a:spcAft>
                <a:spcPts val="0"/>
              </a:spcAft>
              <a:buNone/>
            </a:pPr>
            <a:r>
              <a:t/>
            </a:r>
            <a:endParaRPr/>
          </a:p>
        </p:txBody>
      </p:sp>
      <p:sp>
        <p:nvSpPr>
          <p:cNvPr id="385" name="Google Shape;38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f817e6cf42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817e6cf4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We anticipate some challenges during the project, such as uncertain outcomes, the risk of overfitting, the need for post-deployment training, and potentially lengthy processing times. However, we will work to mitigate these difficulties through careful planning and implementation.</a:t>
            </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f817e6cf42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817e6cf4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To ensure the reliability and performance of our system, we will conduct thorough testing of system components, validate the CNN model's prediction accuracy by comparing results to medical experts' diagnoses, and perform comprehensive performance testing. Our goal is to achieve an accuracy of over 80%.</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We expect our project to yield significant achievements, including improved diagnostic accuracy compared to manual interpretation, reduced workload for healthcare professionals, and a demonstration of the potential to revolutionize medical diagnostics.</a:t>
            </a:r>
            <a:endParaRPr/>
          </a:p>
          <a:p>
            <a:pPr indent="0" lvl="0" marL="0" rtl="0" algn="l">
              <a:spcBef>
                <a:spcPts val="1200"/>
              </a:spcBef>
              <a:spcAft>
                <a:spcPts val="0"/>
              </a:spcAft>
              <a:buNone/>
            </a:pPr>
            <a:r>
              <a:t/>
            </a:r>
            <a:endParaRPr/>
          </a:p>
        </p:txBody>
      </p:sp>
      <p:sp>
        <p:nvSpPr>
          <p:cNvPr id="407" name="Google Shape;40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conclusion, our project aims to develop an automated chest X-ray analysis system using deep learning architectures, with the potential to revolutionize medical diagnostics. Future goals include integration with healthcare systems to maximize its impact and benefit to patients and healthcare providers alike</a:t>
            </a:r>
            <a:endParaRPr/>
          </a:p>
        </p:txBody>
      </p:sp>
      <p:sp>
        <p:nvSpPr>
          <p:cNvPr id="414" name="Google Shape;41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Chest X-rays are an important medical diagnostic tool, manual interpretation by radiologists is time-consuming and can lead to variable accuracy rates. Our project aims to develop an automated solution using deep learning to automate the process and improve its efficiency and accuracy.</a:t>
            </a:r>
            <a:endParaRPr/>
          </a:p>
        </p:txBody>
      </p:sp>
      <p:sp>
        <p:nvSpPr>
          <p:cNvPr id="296" name="Google Shape;2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817e6cf42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17e6cf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In an average hospital, 100 to 500 chest X-rays are performed daily, depending on the hospital's size. However, radiologists interpret only 50 to 100 scans per day on average. This highlights the need for an automated system to support radiologists and improve the overall diagnostic process.</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Our project's primary goals are to develop a deep learning-based system for automated chest X-ray analysis, create a user-friendly interface for healthcare professionals, and ultimately improve diagnostic accuracy while reducing the workload for medical staff.</a:t>
            </a:r>
            <a:endParaRPr/>
          </a:p>
          <a:p>
            <a:pPr indent="0" lvl="0" marL="0" rtl="0" algn="l">
              <a:spcBef>
                <a:spcPts val="1200"/>
              </a:spcBef>
              <a:spcAft>
                <a:spcPts val="0"/>
              </a:spcAft>
              <a:buNone/>
            </a:pPr>
            <a:r>
              <a:t/>
            </a:r>
            <a:endParaRPr/>
          </a:p>
        </p:txBody>
      </p:sp>
      <p:sp>
        <p:nvSpPr>
          <p:cNvPr id="310" name="Google Shape;3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We will explore the use of Convolutional Neural Networks, or CNNs, which are specialized neural network architectures designed for processing image data. By comparing the performance of several CNN architectures on chest X-ray datasets, we aim to select the most suitable model based on accuracy, efficiency, and generalizability.</a:t>
            </a:r>
            <a:endParaRPr/>
          </a:p>
          <a:p>
            <a:pPr indent="0" lvl="0" marL="0" rtl="0" algn="l">
              <a:spcBef>
                <a:spcPts val="1200"/>
              </a:spcBef>
              <a:spcAft>
                <a:spcPts val="0"/>
              </a:spcAft>
              <a:buNone/>
            </a:pPr>
            <a:r>
              <a:t/>
            </a:r>
            <a:endParaRPr/>
          </a:p>
        </p:txBody>
      </p:sp>
      <p:sp>
        <p:nvSpPr>
          <p:cNvPr id="317" name="Google Shape;3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817e6cf4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817e6cf4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t>Previous studies have shown that CNN utilization exhibits high efficacy in categorizing specific medical conditions from X-ray images. The development of new datasets has also established crucial benchmarks for evaluating model performance. Our project builds upon these findings to create a comprehensive automated chest X-ray analysis system.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Our research and development process will begin with a thorough literature review of machine learning techniques in medical image analysis, focusing on CNN-based architectures such as UNet, ResNet, SegNet, and TransUNet. We will develop the system using the Google Colab environment to leverage its computational resources and collaborative features.</a:t>
            </a:r>
            <a:endParaRPr/>
          </a:p>
          <a:p>
            <a:pPr indent="0" lvl="0" marL="0" rtl="0" algn="l">
              <a:spcBef>
                <a:spcPts val="1200"/>
              </a:spcBef>
              <a:spcAft>
                <a:spcPts val="0"/>
              </a:spcAft>
              <a:buNone/>
            </a:pPr>
            <a:r>
              <a:t/>
            </a:r>
            <a:endParaRPr/>
          </a:p>
        </p:txBody>
      </p:sp>
      <p:sp>
        <p:nvSpPr>
          <p:cNvPr id="331" name="Google Shape;3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Our proposed system will employ a CNN-based approach for image segmentation and classification, using an encoder-decoder architecture to capture both low-level and high-level features. We will integrate the deep learning model with a user-friendly web interface to ensure ease of use for healthcare professionals.</a:t>
            </a:r>
            <a:endParaRPr/>
          </a:p>
          <a:p>
            <a:pPr indent="0" lvl="0" marL="0" rtl="0" algn="l">
              <a:spcBef>
                <a:spcPts val="1200"/>
              </a:spcBef>
              <a:spcAft>
                <a:spcPts val="0"/>
              </a:spcAft>
              <a:buNone/>
            </a:pPr>
            <a:r>
              <a:t/>
            </a:r>
            <a:endParaRPr/>
          </a:p>
        </p:txBody>
      </p:sp>
      <p:sp>
        <p:nvSpPr>
          <p:cNvPr id="338" name="Google Shape;33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817e6cf42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817e6cf4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We will utilize a large, diverse dataset of over 6,000 chest X-rays with multi-label condition annotations, acquired from the National Institute of Health. This expertly curated dataset will be essential for training and validating our deep learning model.</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9790426" y="4546120"/>
            <a:ext cx="2255173" cy="2310006"/>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6724502" y="0"/>
            <a:ext cx="5085303" cy="5118675"/>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2"/>
          <p:cNvSpPr txBox="1"/>
          <p:nvPr>
            <p:ph idx="1" type="subTitle"/>
          </p:nvPr>
        </p:nvSpPr>
        <p:spPr>
          <a:xfrm>
            <a:off x="1098667" y="4795067"/>
            <a:ext cx="5673900" cy="927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p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69" y="5465463"/>
            <a:ext cx="12191743" cy="1392365"/>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p11"/>
          <p:cNvSpPr txBox="1"/>
          <p:nvPr>
            <p:ph idx="1" type="body"/>
          </p:nvPr>
        </p:nvSpPr>
        <p:spPr>
          <a:xfrm>
            <a:off x="1851500" y="3616400"/>
            <a:ext cx="8489100" cy="1481700"/>
          </a:xfrm>
          <a:prstGeom prst="rect">
            <a:avLst/>
          </a:prstGeom>
        </p:spPr>
        <p:txBody>
          <a:bodyPr anchorCtr="0" anchor="t" bIns="121900" lIns="121900" spcFirstLastPara="1" rIns="121900" wrap="square" tIns="121900">
            <a:norm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0"/>
              </a:spcBef>
              <a:spcAft>
                <a:spcPts val="0"/>
              </a:spcAft>
              <a:buClr>
                <a:schemeClr val="lt1"/>
              </a:buClr>
              <a:buSzPts val="1500"/>
              <a:buChar char="○"/>
              <a:defRPr>
                <a:solidFill>
                  <a:schemeClr val="lt1"/>
                </a:solidFill>
              </a:defRPr>
            </a:lvl2pPr>
            <a:lvl3pPr indent="-323850" lvl="2" marL="1371600" algn="ctr">
              <a:spcBef>
                <a:spcPts val="0"/>
              </a:spcBef>
              <a:spcAft>
                <a:spcPts val="0"/>
              </a:spcAft>
              <a:buClr>
                <a:schemeClr val="lt1"/>
              </a:buClr>
              <a:buSzPts val="1500"/>
              <a:buChar char="■"/>
              <a:defRPr>
                <a:solidFill>
                  <a:schemeClr val="lt1"/>
                </a:solidFill>
              </a:defRPr>
            </a:lvl3pPr>
            <a:lvl4pPr indent="-323850" lvl="3" marL="1828800" algn="ctr">
              <a:spcBef>
                <a:spcPts val="0"/>
              </a:spcBef>
              <a:spcAft>
                <a:spcPts val="0"/>
              </a:spcAft>
              <a:buClr>
                <a:schemeClr val="lt1"/>
              </a:buClr>
              <a:buSzPts val="1500"/>
              <a:buChar char="●"/>
              <a:defRPr>
                <a:solidFill>
                  <a:schemeClr val="lt1"/>
                </a:solidFill>
              </a:defRPr>
            </a:lvl4pPr>
            <a:lvl5pPr indent="-323850" lvl="4" marL="2286000" algn="ctr">
              <a:spcBef>
                <a:spcPts val="0"/>
              </a:spcBef>
              <a:spcAft>
                <a:spcPts val="0"/>
              </a:spcAft>
              <a:buClr>
                <a:schemeClr val="lt1"/>
              </a:buClr>
              <a:buSzPts val="1500"/>
              <a:buChar char="○"/>
              <a:defRPr>
                <a:solidFill>
                  <a:schemeClr val="lt1"/>
                </a:solidFill>
              </a:defRPr>
            </a:lvl5pPr>
            <a:lvl6pPr indent="-323850" lvl="5" marL="2743200" algn="ctr">
              <a:spcBef>
                <a:spcPts val="0"/>
              </a:spcBef>
              <a:spcAft>
                <a:spcPts val="0"/>
              </a:spcAft>
              <a:buClr>
                <a:schemeClr val="lt1"/>
              </a:buClr>
              <a:buSzPts val="1500"/>
              <a:buChar char="■"/>
              <a:defRPr>
                <a:solidFill>
                  <a:schemeClr val="lt1"/>
                </a:solidFill>
              </a:defRPr>
            </a:lvl6pPr>
            <a:lvl7pPr indent="-323850" lvl="6" marL="3200400" algn="ctr">
              <a:spcBef>
                <a:spcPts val="0"/>
              </a:spcBef>
              <a:spcAft>
                <a:spcPts val="0"/>
              </a:spcAft>
              <a:buClr>
                <a:schemeClr val="lt1"/>
              </a:buClr>
              <a:buSzPts val="1500"/>
              <a:buChar char="●"/>
              <a:defRPr>
                <a:solidFill>
                  <a:schemeClr val="lt1"/>
                </a:solidFill>
              </a:defRPr>
            </a:lvl7pPr>
            <a:lvl8pPr indent="-323850" lvl="7" marL="3657600" algn="ctr">
              <a:spcBef>
                <a:spcPts val="0"/>
              </a:spcBef>
              <a:spcAft>
                <a:spcPts val="0"/>
              </a:spcAft>
              <a:buClr>
                <a:schemeClr val="lt1"/>
              </a:buClr>
              <a:buSzPts val="1500"/>
              <a:buChar char="○"/>
              <a:defRPr>
                <a:solidFill>
                  <a:schemeClr val="lt1"/>
                </a:solidFill>
              </a:defRPr>
            </a:lvl8pPr>
            <a:lvl9pPr indent="-323850" lvl="8" marL="4114800" algn="ctr">
              <a:spcBef>
                <a:spcPts val="0"/>
              </a:spcBef>
              <a:spcAft>
                <a:spcPts val="0"/>
              </a:spcAft>
              <a:buClr>
                <a:schemeClr val="lt1"/>
              </a:buClr>
              <a:buSzPts val="1500"/>
              <a:buChar char="■"/>
              <a:defRPr>
                <a:solidFill>
                  <a:schemeClr val="lt1"/>
                </a:solidFill>
              </a:defRPr>
            </a:lvl9pPr>
          </a:lstStyle>
          <a:p/>
        </p:txBody>
      </p:sp>
      <p:sp>
        <p:nvSpPr>
          <p:cNvPr id="270" name="Google Shape;270;p11"/>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 name="Shape 273"/>
        <p:cNvGrpSpPr/>
        <p:nvPr/>
      </p:nvGrpSpPr>
      <p:grpSpPr>
        <a:xfrm>
          <a:off x="0" y="0"/>
          <a:ext cx="0" cy="0"/>
          <a:chOff x="0" y="0"/>
          <a:chExt cx="0" cy="0"/>
        </a:xfrm>
      </p:grpSpPr>
      <p:pic>
        <p:nvPicPr>
          <p:cNvPr descr="HD-ShadowLong.png" id="274" name="Google Shape;274;p13"/>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275" name="Google Shape;275;p13"/>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276" name="Google Shape;276;p13"/>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txBox="1"/>
          <p:nvPr>
            <p:ph type="title"/>
          </p:nvPr>
        </p:nvSpPr>
        <p:spPr>
          <a:xfrm>
            <a:off x="680321" y="753228"/>
            <a:ext cx="9613800" cy="1080900"/>
          </a:xfrm>
          <a:prstGeom prst="rect">
            <a:avLst/>
          </a:prstGeom>
          <a:noFill/>
          <a:ln>
            <a:noFill/>
          </a:ln>
        </p:spPr>
        <p:txBody>
          <a:bodyPr anchorCtr="0" anchor="ctr" bIns="45700" lIns="91425" spcFirstLastPara="1" rIns="91425" wrap="square" tIns="45700">
            <a:normAutofit/>
          </a:bodyPr>
          <a:lstStyle>
            <a:lvl1pPr lvl="0" rtl="1" algn="l">
              <a:lnSpc>
                <a:spcPct val="90000"/>
              </a:lnSpc>
              <a:spcBef>
                <a:spcPts val="0"/>
              </a:spcBef>
              <a:spcAft>
                <a:spcPts val="0"/>
              </a:spcAft>
              <a:buClr>
                <a:schemeClr val="l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9" name="Google Shape;279;p13"/>
          <p:cNvSpPr txBox="1"/>
          <p:nvPr>
            <p:ph idx="1" type="body"/>
          </p:nvPr>
        </p:nvSpPr>
        <p:spPr>
          <a:xfrm>
            <a:off x="680321" y="2336873"/>
            <a:ext cx="9613800" cy="3599400"/>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lt1"/>
              </a:buClr>
              <a:buSzPts val="1800"/>
              <a:buChar char="●"/>
              <a:defRPr/>
            </a:lvl1pPr>
            <a:lvl2pPr indent="-342900" lvl="1" marL="914400" rtl="1" algn="r">
              <a:lnSpc>
                <a:spcPct val="90000"/>
              </a:lnSpc>
              <a:spcBef>
                <a:spcPts val="1600"/>
              </a:spcBef>
              <a:spcAft>
                <a:spcPts val="0"/>
              </a:spcAft>
              <a:buClr>
                <a:schemeClr val="lt1"/>
              </a:buClr>
              <a:buSzPts val="1800"/>
              <a:buChar char="○"/>
              <a:defRPr/>
            </a:lvl2pPr>
            <a:lvl3pPr indent="-342900" lvl="2" marL="1371600" rtl="1" algn="r">
              <a:lnSpc>
                <a:spcPct val="90000"/>
              </a:lnSpc>
              <a:spcBef>
                <a:spcPts val="1600"/>
              </a:spcBef>
              <a:spcAft>
                <a:spcPts val="0"/>
              </a:spcAft>
              <a:buClr>
                <a:schemeClr val="lt1"/>
              </a:buClr>
              <a:buSzPts val="1800"/>
              <a:buChar char="■"/>
              <a:defRPr/>
            </a:lvl3pPr>
            <a:lvl4pPr indent="-342900" lvl="3" marL="1828800" rtl="1" algn="r">
              <a:lnSpc>
                <a:spcPct val="90000"/>
              </a:lnSpc>
              <a:spcBef>
                <a:spcPts val="1600"/>
              </a:spcBef>
              <a:spcAft>
                <a:spcPts val="0"/>
              </a:spcAft>
              <a:buClr>
                <a:schemeClr val="lt1"/>
              </a:buClr>
              <a:buSzPts val="1800"/>
              <a:buChar char="●"/>
              <a:defRPr/>
            </a:lvl4pPr>
            <a:lvl5pPr indent="-342900" lvl="4" marL="2286000" rtl="1" algn="r">
              <a:lnSpc>
                <a:spcPct val="90000"/>
              </a:lnSpc>
              <a:spcBef>
                <a:spcPts val="1600"/>
              </a:spcBef>
              <a:spcAft>
                <a:spcPts val="0"/>
              </a:spcAft>
              <a:buClr>
                <a:schemeClr val="lt1"/>
              </a:buClr>
              <a:buSzPts val="1800"/>
              <a:buChar char="○"/>
              <a:defRPr/>
            </a:lvl5pPr>
            <a:lvl6pPr indent="-342900" lvl="5" marL="2743200" rtl="1" algn="r">
              <a:lnSpc>
                <a:spcPct val="90000"/>
              </a:lnSpc>
              <a:spcBef>
                <a:spcPts val="1600"/>
              </a:spcBef>
              <a:spcAft>
                <a:spcPts val="0"/>
              </a:spcAft>
              <a:buClr>
                <a:schemeClr val="lt1"/>
              </a:buClr>
              <a:buSzPts val="1800"/>
              <a:buChar char="■"/>
              <a:defRPr/>
            </a:lvl6pPr>
            <a:lvl7pPr indent="-342900" lvl="6" marL="3200400" rtl="1" algn="r">
              <a:lnSpc>
                <a:spcPct val="90000"/>
              </a:lnSpc>
              <a:spcBef>
                <a:spcPts val="1600"/>
              </a:spcBef>
              <a:spcAft>
                <a:spcPts val="0"/>
              </a:spcAft>
              <a:buClr>
                <a:schemeClr val="lt1"/>
              </a:buClr>
              <a:buSzPts val="1800"/>
              <a:buChar char="●"/>
              <a:defRPr/>
            </a:lvl7pPr>
            <a:lvl8pPr indent="-342900" lvl="7" marL="3657600" rtl="1" algn="r">
              <a:lnSpc>
                <a:spcPct val="90000"/>
              </a:lnSpc>
              <a:spcBef>
                <a:spcPts val="1600"/>
              </a:spcBef>
              <a:spcAft>
                <a:spcPts val="0"/>
              </a:spcAft>
              <a:buClr>
                <a:schemeClr val="lt1"/>
              </a:buClr>
              <a:buSzPts val="1800"/>
              <a:buChar char="○"/>
              <a:defRPr/>
            </a:lvl8pPr>
            <a:lvl9pPr indent="-342900" lvl="8" marL="4114800" rtl="1" algn="r">
              <a:lnSpc>
                <a:spcPct val="90000"/>
              </a:lnSpc>
              <a:spcBef>
                <a:spcPts val="1600"/>
              </a:spcBef>
              <a:spcAft>
                <a:spcPts val="1600"/>
              </a:spcAft>
              <a:buClr>
                <a:schemeClr val="lt1"/>
              </a:buClr>
              <a:buSzPts val="1800"/>
              <a:buChar char="■"/>
              <a:defRPr/>
            </a:lvl9pPr>
          </a:lstStyle>
          <a:p/>
        </p:txBody>
      </p:sp>
      <p:sp>
        <p:nvSpPr>
          <p:cNvPr id="280" name="Google Shape;280;p13"/>
          <p:cNvSpPr txBox="1"/>
          <p:nvPr>
            <p:ph idx="10" type="dt"/>
          </p:nvPr>
        </p:nvSpPr>
        <p:spPr>
          <a:xfrm>
            <a:off x="7550981" y="5936187"/>
            <a:ext cx="27432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1" name="Google Shape;281;p13"/>
          <p:cNvSpPr txBox="1"/>
          <p:nvPr>
            <p:ph idx="11" type="ftr"/>
          </p:nvPr>
        </p:nvSpPr>
        <p:spPr>
          <a:xfrm>
            <a:off x="680321" y="5936188"/>
            <a:ext cx="6870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2" name="Google Shape;282;p13"/>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95687" y="4541"/>
            <a:ext cx="1644245" cy="1846001"/>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9033219" y="3871914"/>
            <a:ext cx="2914791" cy="2985925"/>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1098667" y="2151767"/>
            <a:ext cx="78105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3" name="Google Shape;83;p3"/>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834621" y="399168"/>
            <a:ext cx="1332416" cy="1332416"/>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89" name="Google Shape;89;p4"/>
          <p:cNvSpPr txBox="1"/>
          <p:nvPr>
            <p:ph idx="1" type="body"/>
          </p:nvPr>
        </p:nvSpPr>
        <p:spPr>
          <a:xfrm>
            <a:off x="1738400" y="2653400"/>
            <a:ext cx="93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0" name="Google Shape;90;p4"/>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834621" y="399168"/>
            <a:ext cx="1332416" cy="1332416"/>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6" name="Google Shape;96;p5"/>
          <p:cNvSpPr txBox="1"/>
          <p:nvPr>
            <p:ph idx="1" type="body"/>
          </p:nvPr>
        </p:nvSpPr>
        <p:spPr>
          <a:xfrm>
            <a:off x="17384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7" name="Google Shape;97;p5"/>
          <p:cNvSpPr txBox="1"/>
          <p:nvPr>
            <p:ph idx="2" type="body"/>
          </p:nvPr>
        </p:nvSpPr>
        <p:spPr>
          <a:xfrm>
            <a:off x="65382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8" name="Google Shape;98;p5"/>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834621" y="399168"/>
            <a:ext cx="1332416" cy="1332416"/>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4" name="Google Shape;104;p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738400" y="798100"/>
            <a:ext cx="4416000" cy="21201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0" name="Google Shape;110;p7"/>
          <p:cNvSpPr txBox="1"/>
          <p:nvPr>
            <p:ph idx="1" type="body"/>
          </p:nvPr>
        </p:nvSpPr>
        <p:spPr>
          <a:xfrm>
            <a:off x="1738400" y="3079567"/>
            <a:ext cx="4416000" cy="29625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11" name="Google Shape;111;p7"/>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9155392" y="1742"/>
            <a:ext cx="3023192" cy="3468833"/>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1098667" y="1018133"/>
            <a:ext cx="7810500" cy="476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6" name="Google Shape;126;p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834621" y="399168"/>
            <a:ext cx="1332416" cy="1332416"/>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2" name="Google Shape;132;p9"/>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3" name="Google Shape;133;p9"/>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4" name="Google Shape;134;p9"/>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951176" y="5129497"/>
            <a:ext cx="1100560" cy="1100560"/>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738400" y="5518633"/>
            <a:ext cx="7790700" cy="713100"/>
          </a:xfrm>
          <a:prstGeom prst="rect">
            <a:avLst/>
          </a:prstGeom>
        </p:spPr>
        <p:txBody>
          <a:bodyPr anchorCtr="0" anchor="t"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40" name="Google Shape;140;p1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4"/>
          <p:cNvSpPr/>
          <p:nvPr/>
        </p:nvSpPr>
        <p:spPr>
          <a:xfrm>
            <a:off x="1" y="895739"/>
            <a:ext cx="8957388" cy="2146041"/>
          </a:xfrm>
          <a:prstGeom prst="rect">
            <a:avLst/>
          </a:prstGeom>
          <a:solidFill>
            <a:srgbClr val="262626"/>
          </a:solidFill>
          <a:ln cap="flat" cmpd="sng" w="127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88" name="Google Shape;288;p14"/>
          <p:cNvSpPr txBox="1"/>
          <p:nvPr>
            <p:ph type="ctrTitle"/>
          </p:nvPr>
        </p:nvSpPr>
        <p:spPr>
          <a:xfrm>
            <a:off x="18675" y="1045026"/>
            <a:ext cx="8896200" cy="1907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Trebuchet MS"/>
              <a:buNone/>
            </a:pPr>
            <a:r>
              <a:rPr lang="en-US"/>
              <a:t>Automated Medical Diagnosis: Enhancing Chest X-ray Analysis</a:t>
            </a:r>
            <a:endParaRPr sz="16600"/>
          </a:p>
        </p:txBody>
      </p:sp>
      <p:sp>
        <p:nvSpPr>
          <p:cNvPr id="289" name="Google Shape;289;p14"/>
          <p:cNvSpPr txBox="1"/>
          <p:nvPr>
            <p:ph idx="1" type="subTitle"/>
          </p:nvPr>
        </p:nvSpPr>
        <p:spPr>
          <a:xfrm>
            <a:off x="680321" y="6213508"/>
            <a:ext cx="11215345" cy="364573"/>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95238"/>
              <a:buNone/>
            </a:pPr>
            <a:r>
              <a:rPr lang="en-US"/>
              <a:t>Noam Ofir                                        Oded Morag                                          Supervisor: Dr. Natali Levi</a:t>
            </a:r>
            <a:endParaRPr/>
          </a:p>
        </p:txBody>
      </p:sp>
      <p:sp>
        <p:nvSpPr>
          <p:cNvPr id="290" name="Google Shape;290;p14"/>
          <p:cNvSpPr/>
          <p:nvPr/>
        </p:nvSpPr>
        <p:spPr>
          <a:xfrm>
            <a:off x="9116008" y="895739"/>
            <a:ext cx="3057329" cy="1837970"/>
          </a:xfrm>
          <a:prstGeom prst="rect">
            <a:avLst/>
          </a:prstGeom>
          <a:solidFill>
            <a:schemeClr val="accent1"/>
          </a:solidFill>
          <a:ln cap="flat" cmpd="sng" w="12700">
            <a:solidFill>
              <a:srgbClr val="99CB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291" name="Google Shape;291;p14"/>
          <p:cNvPicPr preferRelativeResize="0"/>
          <p:nvPr/>
        </p:nvPicPr>
        <p:blipFill rotWithShape="1">
          <a:blip r:embed="rId3">
            <a:alphaModFix/>
          </a:blip>
          <a:srcRect b="0" l="0" r="0" t="0"/>
          <a:stretch/>
        </p:blipFill>
        <p:spPr>
          <a:xfrm>
            <a:off x="3090332" y="4411737"/>
            <a:ext cx="5139267" cy="1218929"/>
          </a:xfrm>
          <a:prstGeom prst="rect">
            <a:avLst/>
          </a:prstGeom>
          <a:noFill/>
          <a:ln>
            <a:noFill/>
          </a:ln>
        </p:spPr>
      </p:pic>
      <p:pic>
        <p:nvPicPr>
          <p:cNvPr id="292" name="Google Shape;292;p14"/>
          <p:cNvPicPr preferRelativeResize="0"/>
          <p:nvPr/>
        </p:nvPicPr>
        <p:blipFill rotWithShape="1">
          <a:blip r:embed="rId4">
            <a:alphaModFix/>
          </a:blip>
          <a:srcRect b="0" l="0" r="0" t="0"/>
          <a:stretch/>
        </p:blipFill>
        <p:spPr>
          <a:xfrm>
            <a:off x="9106671" y="895743"/>
            <a:ext cx="3075991" cy="1837971"/>
          </a:xfrm>
          <a:prstGeom prst="rect">
            <a:avLst/>
          </a:prstGeom>
          <a:noFill/>
          <a:ln>
            <a:noFill/>
          </a:ln>
        </p:spPr>
      </p:pic>
      <p:sp>
        <p:nvSpPr>
          <p:cNvPr id="293" name="Google Shape;293;p14"/>
          <p:cNvSpPr txBox="1"/>
          <p:nvPr/>
        </p:nvSpPr>
        <p:spPr>
          <a:xfrm>
            <a:off x="4335625" y="3525950"/>
            <a:ext cx="3057300" cy="620700"/>
          </a:xfrm>
          <a:prstGeom prst="rect">
            <a:avLst/>
          </a:prstGeom>
          <a:noFill/>
          <a:ln>
            <a:noFill/>
          </a:ln>
        </p:spPr>
        <p:txBody>
          <a:bodyPr anchorCtr="0" anchor="t" bIns="91425" lIns="91425" spcFirstLastPara="1" rIns="91425" wrap="square" tIns="91425">
            <a:noAutofit/>
          </a:bodyPr>
          <a:lstStyle/>
          <a:p>
            <a:pPr indent="0" lvl="0" marL="0" rtl="0" algn="ctr">
              <a:lnSpc>
                <a:spcPct val="107916"/>
              </a:lnSpc>
              <a:spcBef>
                <a:spcPts val="0"/>
              </a:spcBef>
              <a:spcAft>
                <a:spcPts val="800"/>
              </a:spcAft>
              <a:buNone/>
            </a:pPr>
            <a:r>
              <a:rPr lang="en-US" sz="2100">
                <a:solidFill>
                  <a:schemeClr val="lt1"/>
                </a:solidFill>
              </a:rPr>
              <a:t>Project Code: 24-1-D-8</a:t>
            </a:r>
            <a:endParaRPr sz="22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lt1"/>
              </a:buClr>
              <a:buSzPts val="3600"/>
              <a:buFont typeface="Trebuchet MS"/>
              <a:buNone/>
            </a:pPr>
            <a:r>
              <a:rPr lang="en-US">
                <a:solidFill>
                  <a:schemeClr val="lt1"/>
                </a:solidFill>
              </a:rPr>
              <a:t>Proposed CNN Architecture</a:t>
            </a:r>
            <a:endParaRPr>
              <a:solidFill>
                <a:schemeClr val="lt1"/>
              </a:solidFill>
            </a:endParaRPr>
          </a:p>
        </p:txBody>
      </p:sp>
      <p:pic>
        <p:nvPicPr>
          <p:cNvPr id="354" name="Google Shape;354;p23"/>
          <p:cNvPicPr preferRelativeResize="0"/>
          <p:nvPr>
            <p:ph idx="1" type="body"/>
          </p:nvPr>
        </p:nvPicPr>
        <p:blipFill rotWithShape="1">
          <a:blip r:embed="rId3">
            <a:alphaModFix/>
          </a:blip>
          <a:srcRect b="0" l="0" r="0" t="0"/>
          <a:stretch/>
        </p:blipFill>
        <p:spPr>
          <a:xfrm>
            <a:off x="3128840" y="2176125"/>
            <a:ext cx="5934300" cy="3598800"/>
          </a:xfrm>
          <a:prstGeom prst="rect">
            <a:avLst/>
          </a:prstGeom>
          <a:noFill/>
          <a:ln cap="flat" cmpd="sng" w="9525">
            <a:solidFill>
              <a:srgbClr val="262626"/>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4"/>
          <p:cNvSpPr txBox="1"/>
          <p:nvPr>
            <p:ph type="title"/>
          </p:nvPr>
        </p:nvSpPr>
        <p:spPr>
          <a:xfrm>
            <a:off x="680321" y="753228"/>
            <a:ext cx="9613800" cy="108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System architecture</a:t>
            </a:r>
            <a:endParaRPr>
              <a:solidFill>
                <a:schemeClr val="lt1"/>
              </a:solidFill>
            </a:endParaRPr>
          </a:p>
        </p:txBody>
      </p:sp>
      <p:pic>
        <p:nvPicPr>
          <p:cNvPr id="360" name="Google Shape;360;p24"/>
          <p:cNvPicPr preferRelativeResize="0"/>
          <p:nvPr/>
        </p:nvPicPr>
        <p:blipFill>
          <a:blip r:embed="rId3">
            <a:alphaModFix/>
          </a:blip>
          <a:stretch>
            <a:fillRect/>
          </a:stretch>
        </p:blipFill>
        <p:spPr>
          <a:xfrm>
            <a:off x="410575" y="2696150"/>
            <a:ext cx="5999150" cy="3313549"/>
          </a:xfrm>
          <a:prstGeom prst="rect">
            <a:avLst/>
          </a:prstGeom>
          <a:noFill/>
          <a:ln>
            <a:noFill/>
          </a:ln>
        </p:spPr>
      </p:pic>
      <p:pic>
        <p:nvPicPr>
          <p:cNvPr id="361" name="Google Shape;361;p24"/>
          <p:cNvPicPr preferRelativeResize="0"/>
          <p:nvPr/>
        </p:nvPicPr>
        <p:blipFill>
          <a:blip r:embed="rId4">
            <a:alphaModFix/>
          </a:blip>
          <a:stretch>
            <a:fillRect/>
          </a:stretch>
        </p:blipFill>
        <p:spPr>
          <a:xfrm>
            <a:off x="6848050" y="2307450"/>
            <a:ext cx="4703474" cy="443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5"/>
          <p:cNvSpPr txBox="1"/>
          <p:nvPr>
            <p:ph type="title"/>
          </p:nvPr>
        </p:nvSpPr>
        <p:spPr>
          <a:xfrm>
            <a:off x="680321" y="753228"/>
            <a:ext cx="9613800" cy="108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System User Interface </a:t>
            </a:r>
            <a:endParaRPr>
              <a:solidFill>
                <a:schemeClr val="lt1"/>
              </a:solidFill>
            </a:endParaRPr>
          </a:p>
        </p:txBody>
      </p:sp>
      <p:pic>
        <p:nvPicPr>
          <p:cNvPr id="367" name="Google Shape;367;p25"/>
          <p:cNvPicPr preferRelativeResize="0"/>
          <p:nvPr/>
        </p:nvPicPr>
        <p:blipFill>
          <a:blip r:embed="rId3">
            <a:alphaModFix/>
          </a:blip>
          <a:stretch>
            <a:fillRect/>
          </a:stretch>
        </p:blipFill>
        <p:spPr>
          <a:xfrm>
            <a:off x="505050" y="2241225"/>
            <a:ext cx="5218250" cy="3872500"/>
          </a:xfrm>
          <a:prstGeom prst="rect">
            <a:avLst/>
          </a:prstGeom>
          <a:noFill/>
          <a:ln>
            <a:noFill/>
          </a:ln>
        </p:spPr>
      </p:pic>
      <p:pic>
        <p:nvPicPr>
          <p:cNvPr id="368" name="Google Shape;368;p25"/>
          <p:cNvPicPr preferRelativeResize="0"/>
          <p:nvPr/>
        </p:nvPicPr>
        <p:blipFill>
          <a:blip r:embed="rId4">
            <a:alphaModFix/>
          </a:blip>
          <a:stretch>
            <a:fillRect/>
          </a:stretch>
        </p:blipFill>
        <p:spPr>
          <a:xfrm>
            <a:off x="6124600" y="2241225"/>
            <a:ext cx="5218249" cy="38857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6"/>
          <p:cNvSpPr txBox="1"/>
          <p:nvPr>
            <p:ph type="title"/>
          </p:nvPr>
        </p:nvSpPr>
        <p:spPr>
          <a:xfrm>
            <a:off x="680321" y="753228"/>
            <a:ext cx="9613800" cy="108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Innovative and Technical Aspects</a:t>
            </a:r>
            <a:endParaRPr>
              <a:solidFill>
                <a:schemeClr val="lt1"/>
              </a:solidFill>
            </a:endParaRPr>
          </a:p>
        </p:txBody>
      </p:sp>
      <p:sp>
        <p:nvSpPr>
          <p:cNvPr id="374" name="Google Shape;374;p26"/>
          <p:cNvSpPr txBox="1"/>
          <p:nvPr>
            <p:ph idx="1" type="body"/>
          </p:nvPr>
        </p:nvSpPr>
        <p:spPr>
          <a:xfrm>
            <a:off x="52225" y="2329600"/>
            <a:ext cx="6474600" cy="3945600"/>
          </a:xfrm>
          <a:prstGeom prst="rect">
            <a:avLst/>
          </a:prstGeom>
        </p:spPr>
        <p:txBody>
          <a:bodyPr anchorCtr="0" anchor="t" bIns="45700" lIns="91425" spcFirstLastPara="1" rIns="91425" wrap="square" tIns="45700">
            <a:normAutofit fontScale="62500" lnSpcReduction="20000"/>
          </a:bodyPr>
          <a:lstStyle/>
          <a:p>
            <a:pPr indent="-415992" lvl="0" marL="457200" rtl="0" algn="l">
              <a:spcBef>
                <a:spcPts val="1000"/>
              </a:spcBef>
              <a:spcAft>
                <a:spcPts val="0"/>
              </a:spcAft>
              <a:buClr>
                <a:srgbClr val="262626"/>
              </a:buClr>
              <a:buSzPct val="102163"/>
              <a:buFont typeface="Arial"/>
              <a:buChar char="●"/>
            </a:pPr>
            <a:r>
              <a:rPr lang="en-US" sz="4621">
                <a:latin typeface="Arial"/>
                <a:ea typeface="Arial"/>
                <a:cs typeface="Arial"/>
                <a:sym typeface="Arial"/>
              </a:rPr>
              <a:t>Extensive, diverse, and expertly curated dataset</a:t>
            </a:r>
            <a:br>
              <a:rPr lang="en-US" sz="4621">
                <a:latin typeface="Arial"/>
                <a:ea typeface="Arial"/>
                <a:cs typeface="Arial"/>
                <a:sym typeface="Arial"/>
              </a:rPr>
            </a:br>
            <a:endParaRPr sz="4621">
              <a:latin typeface="Arial"/>
              <a:ea typeface="Arial"/>
              <a:cs typeface="Arial"/>
              <a:sym typeface="Arial"/>
            </a:endParaRPr>
          </a:p>
          <a:p>
            <a:pPr indent="-415992" lvl="0" marL="457200" rtl="0" algn="l">
              <a:spcBef>
                <a:spcPts val="0"/>
              </a:spcBef>
              <a:spcAft>
                <a:spcPts val="0"/>
              </a:spcAft>
              <a:buClr>
                <a:srgbClr val="262626"/>
              </a:buClr>
              <a:buSzPct val="102163"/>
              <a:buFont typeface="Arial"/>
              <a:buChar char="●"/>
            </a:pPr>
            <a:r>
              <a:rPr lang="en-US" sz="4621">
                <a:latin typeface="Arial"/>
                <a:ea typeface="Arial"/>
                <a:cs typeface="Arial"/>
                <a:sym typeface="Arial"/>
              </a:rPr>
              <a:t>Advanced image preprocessing and lung segmentation techniques</a:t>
            </a:r>
            <a:br>
              <a:rPr lang="en-US" sz="4621">
                <a:latin typeface="Arial"/>
                <a:ea typeface="Arial"/>
                <a:cs typeface="Arial"/>
                <a:sym typeface="Arial"/>
              </a:rPr>
            </a:br>
            <a:endParaRPr sz="4621">
              <a:latin typeface="Arial"/>
              <a:ea typeface="Arial"/>
              <a:cs typeface="Arial"/>
              <a:sym typeface="Arial"/>
            </a:endParaRPr>
          </a:p>
          <a:p>
            <a:pPr indent="-415992" lvl="0" marL="457200" rtl="0" algn="l">
              <a:spcBef>
                <a:spcPts val="0"/>
              </a:spcBef>
              <a:spcAft>
                <a:spcPts val="0"/>
              </a:spcAft>
              <a:buClr>
                <a:srgbClr val="262626"/>
              </a:buClr>
              <a:buSzPct val="102163"/>
              <a:buFont typeface="Arial"/>
              <a:buChar char="●"/>
            </a:pPr>
            <a:r>
              <a:rPr lang="en-US" sz="4621">
                <a:latin typeface="Arial"/>
                <a:ea typeface="Arial"/>
                <a:cs typeface="Arial"/>
                <a:sym typeface="Arial"/>
              </a:rPr>
              <a:t>State-of-the-art deep learning architecture with transfer learning</a:t>
            </a:r>
            <a:br>
              <a:rPr lang="en-US" sz="4621">
                <a:latin typeface="Arial"/>
                <a:ea typeface="Arial"/>
                <a:cs typeface="Arial"/>
                <a:sym typeface="Arial"/>
              </a:rPr>
            </a:br>
            <a:endParaRPr sz="5042">
              <a:latin typeface="Arial"/>
              <a:ea typeface="Arial"/>
              <a:cs typeface="Arial"/>
              <a:sym typeface="Arial"/>
            </a:endParaRPr>
          </a:p>
          <a:p>
            <a:pPr indent="-415992" lvl="0" marL="457200" rtl="0" algn="l">
              <a:spcBef>
                <a:spcPts val="0"/>
              </a:spcBef>
              <a:spcAft>
                <a:spcPts val="0"/>
              </a:spcAft>
              <a:buClr>
                <a:srgbClr val="262626"/>
              </a:buClr>
              <a:buSzPct val="102163"/>
              <a:buFont typeface="Arial"/>
              <a:buChar char="●"/>
            </a:pPr>
            <a:r>
              <a:rPr lang="en-US" sz="4621">
                <a:latin typeface="Arial"/>
                <a:ea typeface="Arial"/>
                <a:cs typeface="Arial"/>
                <a:sym typeface="Arial"/>
              </a:rPr>
              <a:t>Rigorous evaluation and validation for unparalleled performance</a:t>
            </a:r>
            <a:endParaRPr sz="2800"/>
          </a:p>
          <a:p>
            <a:pPr indent="0" lvl="0" marL="0" rtl="0" algn="l">
              <a:spcBef>
                <a:spcPts val="1600"/>
              </a:spcBef>
              <a:spcAft>
                <a:spcPts val="1600"/>
              </a:spcAft>
              <a:buNone/>
            </a:pPr>
            <a:r>
              <a:t/>
            </a:r>
            <a:endParaRPr/>
          </a:p>
        </p:txBody>
      </p:sp>
      <p:pic>
        <p:nvPicPr>
          <p:cNvPr id="375" name="Google Shape;375;p26"/>
          <p:cNvPicPr preferRelativeResize="0"/>
          <p:nvPr/>
        </p:nvPicPr>
        <p:blipFill rotWithShape="1">
          <a:blip r:embed="rId3">
            <a:alphaModFix/>
          </a:blip>
          <a:srcRect b="8650" l="0" r="0" t="0"/>
          <a:stretch/>
        </p:blipFill>
        <p:spPr>
          <a:xfrm>
            <a:off x="6526825" y="2733025"/>
            <a:ext cx="5449699" cy="2789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fontScale="90000"/>
          </a:bodyPr>
          <a:lstStyle/>
          <a:p>
            <a:pPr indent="0" lvl="0" marL="0" rtl="1" algn="l">
              <a:lnSpc>
                <a:spcPct val="90000"/>
              </a:lnSpc>
              <a:spcBef>
                <a:spcPts val="0"/>
              </a:spcBef>
              <a:spcAft>
                <a:spcPts val="0"/>
              </a:spcAft>
              <a:buClr>
                <a:schemeClr val="lt1"/>
              </a:buClr>
              <a:buSzPct val="97297"/>
              <a:buFont typeface="Trebuchet MS"/>
              <a:buNone/>
            </a:pPr>
            <a:r>
              <a:rPr lang="en-US">
                <a:solidFill>
                  <a:schemeClr val="lt1"/>
                </a:solidFill>
              </a:rPr>
              <a:t>Possible </a:t>
            </a:r>
            <a:r>
              <a:rPr lang="en-US">
                <a:solidFill>
                  <a:schemeClr val="lt1"/>
                </a:solidFill>
              </a:rPr>
              <a:t>improvements</a:t>
            </a:r>
            <a:r>
              <a:rPr lang="en-US">
                <a:solidFill>
                  <a:schemeClr val="lt1"/>
                </a:solidFill>
              </a:rPr>
              <a:t> to the Architecture</a:t>
            </a:r>
            <a:endParaRPr>
              <a:solidFill>
                <a:schemeClr val="lt1"/>
              </a:solidFill>
            </a:endParaRPr>
          </a:p>
        </p:txBody>
      </p:sp>
      <p:sp>
        <p:nvSpPr>
          <p:cNvPr id="381" name="Google Shape;381;p27"/>
          <p:cNvSpPr txBox="1"/>
          <p:nvPr>
            <p:ph idx="1" type="body"/>
          </p:nvPr>
        </p:nvSpPr>
        <p:spPr>
          <a:xfrm>
            <a:off x="680325" y="2336875"/>
            <a:ext cx="6942000" cy="3792300"/>
          </a:xfrm>
          <a:prstGeom prst="rect">
            <a:avLst/>
          </a:prstGeom>
          <a:noFill/>
          <a:ln>
            <a:noFill/>
          </a:ln>
        </p:spPr>
        <p:txBody>
          <a:bodyPr anchorCtr="0" anchor="t" bIns="45700" lIns="91425" spcFirstLastPara="1" rIns="91425" wrap="square" tIns="45700">
            <a:noAutofit/>
          </a:bodyPr>
          <a:lstStyle/>
          <a:p>
            <a:pPr indent="-400050" lvl="0" marL="457200" rtl="0" algn="l">
              <a:lnSpc>
                <a:spcPct val="90000"/>
              </a:lnSpc>
              <a:spcBef>
                <a:spcPts val="0"/>
              </a:spcBef>
              <a:spcAft>
                <a:spcPts val="0"/>
              </a:spcAft>
              <a:buClr>
                <a:srgbClr val="262626"/>
              </a:buClr>
              <a:buSzPts val="2700"/>
              <a:buChar char="●"/>
            </a:pPr>
            <a:r>
              <a:rPr lang="en-US" sz="2700"/>
              <a:t>TransUNet with alternative tokenization methods for improved computational efficiency and feature capture</a:t>
            </a:r>
            <a:endParaRPr sz="2700"/>
          </a:p>
          <a:p>
            <a:pPr indent="0" lvl="0" marL="457200" rtl="0" algn="l">
              <a:lnSpc>
                <a:spcPct val="90000"/>
              </a:lnSpc>
              <a:spcBef>
                <a:spcPts val="0"/>
              </a:spcBef>
              <a:spcAft>
                <a:spcPts val="0"/>
              </a:spcAft>
              <a:buNone/>
            </a:pPr>
            <a:r>
              <a:t/>
            </a:r>
            <a:endParaRPr sz="2700"/>
          </a:p>
          <a:p>
            <a:pPr indent="-400050" lvl="0" marL="457200" rtl="0" algn="l">
              <a:lnSpc>
                <a:spcPct val="90000"/>
              </a:lnSpc>
              <a:spcBef>
                <a:spcPts val="1000"/>
              </a:spcBef>
              <a:spcAft>
                <a:spcPts val="0"/>
              </a:spcAft>
              <a:buClr>
                <a:srgbClr val="262626"/>
              </a:buClr>
              <a:buSzPts val="2700"/>
              <a:buChar char="●"/>
            </a:pPr>
            <a:r>
              <a:rPr lang="en-US" sz="2700"/>
              <a:t>Implement attention mechanisms to focus on important features and suppress irrelevant one</a:t>
            </a:r>
            <a:r>
              <a:rPr lang="en-US" sz="2700"/>
              <a:t>s</a:t>
            </a:r>
            <a:endParaRPr sz="2700"/>
          </a:p>
          <a:p>
            <a:pPr indent="0" lvl="0" marL="457200" rtl="0" algn="l">
              <a:lnSpc>
                <a:spcPct val="90000"/>
              </a:lnSpc>
              <a:spcBef>
                <a:spcPts val="1000"/>
              </a:spcBef>
              <a:spcAft>
                <a:spcPts val="0"/>
              </a:spcAft>
              <a:buNone/>
            </a:pPr>
            <a:r>
              <a:t/>
            </a:r>
            <a:endParaRPr sz="2700"/>
          </a:p>
          <a:p>
            <a:pPr indent="-400050" lvl="0" marL="457200" rtl="0" algn="l">
              <a:lnSpc>
                <a:spcPct val="90000"/>
              </a:lnSpc>
              <a:spcBef>
                <a:spcPts val="1000"/>
              </a:spcBef>
              <a:spcAft>
                <a:spcPts val="0"/>
              </a:spcAft>
              <a:buClr>
                <a:srgbClr val="262626"/>
              </a:buClr>
              <a:buSzPts val="2700"/>
              <a:buChar char="●"/>
            </a:pPr>
            <a:r>
              <a:rPr lang="en-US" sz="2700"/>
              <a:t>Multi-scale feature techniques to detect abnormalities of varying sizes</a:t>
            </a:r>
            <a:endParaRPr sz="2700"/>
          </a:p>
        </p:txBody>
      </p:sp>
      <p:pic>
        <p:nvPicPr>
          <p:cNvPr id="382" name="Google Shape;382;p27"/>
          <p:cNvPicPr preferRelativeResize="0"/>
          <p:nvPr/>
        </p:nvPicPr>
        <p:blipFill>
          <a:blip r:embed="rId3">
            <a:alphaModFix/>
          </a:blip>
          <a:stretch>
            <a:fillRect/>
          </a:stretch>
        </p:blipFill>
        <p:spPr>
          <a:xfrm>
            <a:off x="7508050" y="2995738"/>
            <a:ext cx="4401376" cy="247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lt1"/>
              </a:buClr>
              <a:buSzPts val="3600"/>
              <a:buFont typeface="Trebuchet MS"/>
              <a:buNone/>
            </a:pPr>
            <a:r>
              <a:rPr lang="en-US">
                <a:solidFill>
                  <a:schemeClr val="lt1"/>
                </a:solidFill>
              </a:rPr>
              <a:t>End Product</a:t>
            </a:r>
            <a:endParaRPr>
              <a:solidFill>
                <a:schemeClr val="lt1"/>
              </a:solidFill>
            </a:endParaRPr>
          </a:p>
        </p:txBody>
      </p:sp>
      <p:sp>
        <p:nvSpPr>
          <p:cNvPr id="388" name="Google Shape;388;p28"/>
          <p:cNvSpPr txBox="1"/>
          <p:nvPr>
            <p:ph idx="1" type="body"/>
          </p:nvPr>
        </p:nvSpPr>
        <p:spPr>
          <a:xfrm>
            <a:off x="139850" y="2336875"/>
            <a:ext cx="6664500" cy="43329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Clr>
                <a:srgbClr val="262626"/>
              </a:buClr>
              <a:buSzPts val="2600"/>
              <a:buChar char="●"/>
            </a:pPr>
            <a:r>
              <a:rPr lang="en-US" sz="2600"/>
              <a:t>Develop a web interface that allows healthcare professionals to upload chest X-ray images</a:t>
            </a:r>
            <a:endParaRPr sz="2600"/>
          </a:p>
          <a:p>
            <a:pPr indent="0" lvl="0" marL="457200" rtl="0" algn="l">
              <a:lnSpc>
                <a:spcPct val="100000"/>
              </a:lnSpc>
              <a:spcBef>
                <a:spcPts val="1000"/>
              </a:spcBef>
              <a:spcAft>
                <a:spcPts val="0"/>
              </a:spcAft>
              <a:buNone/>
            </a:pPr>
            <a:r>
              <a:t/>
            </a:r>
            <a:endParaRPr sz="2600"/>
          </a:p>
          <a:p>
            <a:pPr indent="-393700" lvl="0" marL="457200" rtl="0" algn="l">
              <a:lnSpc>
                <a:spcPct val="100000"/>
              </a:lnSpc>
              <a:spcBef>
                <a:spcPts val="1000"/>
              </a:spcBef>
              <a:spcAft>
                <a:spcPts val="0"/>
              </a:spcAft>
              <a:buClr>
                <a:srgbClr val="262626"/>
              </a:buClr>
              <a:buSzPts val="2600"/>
              <a:buChar char="●"/>
            </a:pPr>
            <a:r>
              <a:rPr lang="en-US" sz="2600"/>
              <a:t>Include visual explanations and interpretability features to support decision-making</a:t>
            </a:r>
            <a:endParaRPr sz="2600"/>
          </a:p>
        </p:txBody>
      </p:sp>
      <p:pic>
        <p:nvPicPr>
          <p:cNvPr id="389" name="Google Shape;389;p28"/>
          <p:cNvPicPr preferRelativeResize="0"/>
          <p:nvPr/>
        </p:nvPicPr>
        <p:blipFill rotWithShape="1">
          <a:blip r:embed="rId3">
            <a:alphaModFix/>
          </a:blip>
          <a:srcRect b="10538" l="0" r="0" t="0"/>
          <a:stretch/>
        </p:blipFill>
        <p:spPr>
          <a:xfrm>
            <a:off x="7156950" y="2651250"/>
            <a:ext cx="4575900" cy="3193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9"/>
          <p:cNvSpPr txBox="1"/>
          <p:nvPr>
            <p:ph type="title"/>
          </p:nvPr>
        </p:nvSpPr>
        <p:spPr>
          <a:xfrm>
            <a:off x="680321" y="753228"/>
            <a:ext cx="9613800" cy="108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Expected Difficulties</a:t>
            </a:r>
            <a:endParaRPr>
              <a:solidFill>
                <a:schemeClr val="lt1"/>
              </a:solidFill>
            </a:endParaRPr>
          </a:p>
        </p:txBody>
      </p:sp>
      <p:sp>
        <p:nvSpPr>
          <p:cNvPr id="395" name="Google Shape;395;p29"/>
          <p:cNvSpPr txBox="1"/>
          <p:nvPr>
            <p:ph idx="1" type="body"/>
          </p:nvPr>
        </p:nvSpPr>
        <p:spPr>
          <a:xfrm>
            <a:off x="103348" y="2592500"/>
            <a:ext cx="5050200" cy="34608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rgbClr val="262626"/>
              </a:buClr>
              <a:buSzPts val="2600"/>
              <a:buChar char="●"/>
            </a:pPr>
            <a:r>
              <a:rPr lang="en-US" sz="2600"/>
              <a:t>Uncertain outcomes</a:t>
            </a:r>
            <a:br>
              <a:rPr lang="en-US" sz="2600"/>
            </a:br>
            <a:endParaRPr sz="2600"/>
          </a:p>
          <a:p>
            <a:pPr indent="-393700" lvl="0" marL="457200" rtl="0" algn="l">
              <a:spcBef>
                <a:spcPts val="0"/>
              </a:spcBef>
              <a:spcAft>
                <a:spcPts val="0"/>
              </a:spcAft>
              <a:buClr>
                <a:srgbClr val="262626"/>
              </a:buClr>
              <a:buSzPts val="2600"/>
              <a:buChar char="●"/>
            </a:pPr>
            <a:r>
              <a:rPr lang="en-US" sz="2600"/>
              <a:t>Overfitting risk</a:t>
            </a:r>
            <a:br>
              <a:rPr lang="en-US" sz="2600"/>
            </a:br>
            <a:endParaRPr sz="2600"/>
          </a:p>
          <a:p>
            <a:pPr indent="-393700" lvl="0" marL="457200" rtl="0" algn="l">
              <a:spcBef>
                <a:spcPts val="0"/>
              </a:spcBef>
              <a:spcAft>
                <a:spcPts val="0"/>
              </a:spcAft>
              <a:buClr>
                <a:srgbClr val="262626"/>
              </a:buClr>
              <a:buSzPts val="2600"/>
              <a:buChar char="●"/>
            </a:pPr>
            <a:r>
              <a:rPr lang="en-US" sz="2600"/>
              <a:t>Post deployment </a:t>
            </a:r>
            <a:r>
              <a:rPr lang="en-US" sz="2600"/>
              <a:t>training</a:t>
            </a:r>
            <a:br>
              <a:rPr lang="en-US" sz="2600"/>
            </a:br>
            <a:endParaRPr sz="2600"/>
          </a:p>
          <a:p>
            <a:pPr indent="-393700" lvl="0" marL="457200" rtl="0" algn="l">
              <a:spcBef>
                <a:spcPts val="0"/>
              </a:spcBef>
              <a:spcAft>
                <a:spcPts val="0"/>
              </a:spcAft>
              <a:buClr>
                <a:srgbClr val="262626"/>
              </a:buClr>
              <a:buSzPts val="2600"/>
              <a:buChar char="●"/>
            </a:pPr>
            <a:r>
              <a:rPr lang="en-US" sz="2600"/>
              <a:t>Lengthy processing times</a:t>
            </a:r>
            <a:endParaRPr sz="2600"/>
          </a:p>
        </p:txBody>
      </p:sp>
      <p:pic>
        <p:nvPicPr>
          <p:cNvPr id="396" name="Google Shape;396;p29"/>
          <p:cNvPicPr preferRelativeResize="0"/>
          <p:nvPr/>
        </p:nvPicPr>
        <p:blipFill rotWithShape="1">
          <a:blip r:embed="rId3">
            <a:alphaModFix/>
          </a:blip>
          <a:srcRect b="0" l="0" r="0" t="11606"/>
          <a:stretch/>
        </p:blipFill>
        <p:spPr>
          <a:xfrm>
            <a:off x="5347550" y="2433600"/>
            <a:ext cx="6398925" cy="31815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0"/>
          <p:cNvSpPr txBox="1"/>
          <p:nvPr>
            <p:ph type="title"/>
          </p:nvPr>
        </p:nvSpPr>
        <p:spPr>
          <a:xfrm>
            <a:off x="680321" y="753228"/>
            <a:ext cx="9613800" cy="108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Evaluation Process and Testing Plan</a:t>
            </a:r>
            <a:r>
              <a:rPr lang="en-US">
                <a:solidFill>
                  <a:schemeClr val="lt1"/>
                </a:solidFill>
              </a:rPr>
              <a:t> </a:t>
            </a:r>
            <a:endParaRPr>
              <a:solidFill>
                <a:schemeClr val="lt1"/>
              </a:solidFill>
            </a:endParaRPr>
          </a:p>
        </p:txBody>
      </p:sp>
      <p:sp>
        <p:nvSpPr>
          <p:cNvPr id="402" name="Google Shape;402;p30"/>
          <p:cNvSpPr txBox="1"/>
          <p:nvPr>
            <p:ph idx="1" type="body"/>
          </p:nvPr>
        </p:nvSpPr>
        <p:spPr>
          <a:xfrm>
            <a:off x="249425" y="2344175"/>
            <a:ext cx="7540800" cy="3599400"/>
          </a:xfrm>
          <a:prstGeom prst="rect">
            <a:avLst/>
          </a:prstGeom>
        </p:spPr>
        <p:txBody>
          <a:bodyPr anchorCtr="0" anchor="t" bIns="45700" lIns="91425" spcFirstLastPara="1" rIns="91425" wrap="square" tIns="45700">
            <a:normAutofit fontScale="62500" lnSpcReduction="10000"/>
          </a:bodyPr>
          <a:lstStyle/>
          <a:p>
            <a:pPr indent="-403623" lvl="0" marL="457200" rtl="0" algn="l">
              <a:lnSpc>
                <a:spcPct val="100000"/>
              </a:lnSpc>
              <a:spcBef>
                <a:spcPts val="1000"/>
              </a:spcBef>
              <a:spcAft>
                <a:spcPts val="0"/>
              </a:spcAft>
              <a:buClr>
                <a:srgbClr val="262626"/>
              </a:buClr>
              <a:buSzPct val="100000"/>
              <a:buChar char="●"/>
            </a:pPr>
            <a:r>
              <a:rPr lang="en-US" sz="4410"/>
              <a:t>Testing of system components functionality</a:t>
            </a:r>
            <a:br>
              <a:rPr lang="en-US" sz="4410"/>
            </a:br>
            <a:endParaRPr sz="4410"/>
          </a:p>
          <a:p>
            <a:pPr indent="-403623" lvl="0" marL="457200" rtl="0" algn="l">
              <a:lnSpc>
                <a:spcPct val="100000"/>
              </a:lnSpc>
              <a:spcBef>
                <a:spcPts val="0"/>
              </a:spcBef>
              <a:spcAft>
                <a:spcPts val="0"/>
              </a:spcAft>
              <a:buClr>
                <a:srgbClr val="262626"/>
              </a:buClr>
              <a:buSzPct val="100000"/>
              <a:buChar char="●"/>
            </a:pPr>
            <a:r>
              <a:rPr lang="en-US" sz="4410"/>
              <a:t>Validate CNN model prediction accuracy by comparing the results to the medical experts diagnosis in dataset.</a:t>
            </a:r>
            <a:br>
              <a:rPr lang="en-US" sz="4410"/>
            </a:br>
            <a:endParaRPr sz="4410"/>
          </a:p>
          <a:p>
            <a:pPr indent="-403623" lvl="0" marL="457200" rtl="0" algn="l">
              <a:lnSpc>
                <a:spcPct val="100000"/>
              </a:lnSpc>
              <a:spcBef>
                <a:spcPts val="0"/>
              </a:spcBef>
              <a:spcAft>
                <a:spcPts val="0"/>
              </a:spcAft>
              <a:buClr>
                <a:srgbClr val="262626"/>
              </a:buClr>
              <a:buSzPct val="100000"/>
              <a:buChar char="●"/>
            </a:pPr>
            <a:r>
              <a:rPr lang="en-US" sz="4410"/>
              <a:t>Conduct performance testing.</a:t>
            </a:r>
            <a:endParaRPr sz="4410"/>
          </a:p>
          <a:p>
            <a:pPr indent="0" lvl="0" marL="457200" rtl="0" algn="l">
              <a:lnSpc>
                <a:spcPct val="100000"/>
              </a:lnSpc>
              <a:spcBef>
                <a:spcPts val="1600"/>
              </a:spcBef>
              <a:spcAft>
                <a:spcPts val="0"/>
              </a:spcAft>
              <a:buNone/>
            </a:pPr>
            <a:r>
              <a:t/>
            </a:r>
            <a:endParaRPr sz="2320"/>
          </a:p>
          <a:p>
            <a:pPr indent="0" lvl="0" marL="457200" rtl="0" algn="l">
              <a:lnSpc>
                <a:spcPct val="70000"/>
              </a:lnSpc>
              <a:spcBef>
                <a:spcPts val="1600"/>
              </a:spcBef>
              <a:spcAft>
                <a:spcPts val="1600"/>
              </a:spcAft>
              <a:buNone/>
            </a:pPr>
            <a:r>
              <a:t/>
            </a:r>
            <a:endParaRPr sz="2120"/>
          </a:p>
        </p:txBody>
      </p:sp>
      <p:sp>
        <p:nvSpPr>
          <p:cNvPr id="403" name="Google Shape;403;p30"/>
          <p:cNvSpPr txBox="1"/>
          <p:nvPr/>
        </p:nvSpPr>
        <p:spPr>
          <a:xfrm>
            <a:off x="7445100" y="3220225"/>
            <a:ext cx="3000000" cy="73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US" sz="3600">
                <a:solidFill>
                  <a:srgbClr val="84E291"/>
                </a:solidFill>
              </a:rPr>
              <a:t>80+%</a:t>
            </a:r>
            <a:endParaRPr b="1" sz="3600">
              <a:solidFill>
                <a:srgbClr val="84E291"/>
              </a:solidFill>
            </a:endParaRPr>
          </a:p>
        </p:txBody>
      </p:sp>
      <p:pic>
        <p:nvPicPr>
          <p:cNvPr id="404" name="Google Shape;404;p30"/>
          <p:cNvPicPr preferRelativeResize="0"/>
          <p:nvPr/>
        </p:nvPicPr>
        <p:blipFill>
          <a:blip r:embed="rId3">
            <a:alphaModFix/>
          </a:blip>
          <a:stretch>
            <a:fillRect/>
          </a:stretch>
        </p:blipFill>
        <p:spPr>
          <a:xfrm>
            <a:off x="8203950" y="4385024"/>
            <a:ext cx="2177875" cy="1598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lt1"/>
              </a:buClr>
              <a:buSzPts val="3600"/>
              <a:buFont typeface="Trebuchet MS"/>
              <a:buNone/>
            </a:pPr>
            <a:r>
              <a:rPr lang="en-US">
                <a:solidFill>
                  <a:schemeClr val="lt1"/>
                </a:solidFill>
              </a:rPr>
              <a:t>Expected Achievements</a:t>
            </a:r>
            <a:endParaRPr>
              <a:solidFill>
                <a:schemeClr val="lt1"/>
              </a:solidFill>
            </a:endParaRPr>
          </a:p>
        </p:txBody>
      </p:sp>
      <p:sp>
        <p:nvSpPr>
          <p:cNvPr id="410" name="Google Shape;410;p31"/>
          <p:cNvSpPr txBox="1"/>
          <p:nvPr>
            <p:ph idx="1" type="body"/>
          </p:nvPr>
        </p:nvSpPr>
        <p:spPr>
          <a:xfrm>
            <a:off x="139850" y="2336875"/>
            <a:ext cx="5707500" cy="3768000"/>
          </a:xfrm>
          <a:prstGeom prst="rect">
            <a:avLst/>
          </a:prstGeom>
          <a:noFill/>
          <a:ln>
            <a:noFill/>
          </a:ln>
        </p:spPr>
        <p:txBody>
          <a:bodyPr anchorCtr="0" anchor="t" bIns="45700" lIns="91425" spcFirstLastPara="1" rIns="91425" wrap="square" tIns="45700">
            <a:normAutofit fontScale="85000" lnSpcReduction="10000"/>
          </a:bodyPr>
          <a:lstStyle/>
          <a:p>
            <a:pPr indent="-385565" lvl="0" marL="457200" rtl="0" algn="l">
              <a:lnSpc>
                <a:spcPct val="120000"/>
              </a:lnSpc>
              <a:spcBef>
                <a:spcPts val="0"/>
              </a:spcBef>
              <a:spcAft>
                <a:spcPts val="0"/>
              </a:spcAft>
              <a:buClr>
                <a:srgbClr val="262626"/>
              </a:buClr>
              <a:buSzPct val="100000"/>
              <a:buChar char="●"/>
            </a:pPr>
            <a:r>
              <a:rPr lang="en-US" sz="2908"/>
              <a:t>I</a:t>
            </a:r>
            <a:r>
              <a:rPr lang="en-US" sz="2908"/>
              <a:t>mproved diagnostic accuracy compared to manual interpretation</a:t>
            </a:r>
            <a:endParaRPr sz="1808"/>
          </a:p>
          <a:p>
            <a:pPr indent="0" lvl="0" marL="457200" rtl="0" algn="l">
              <a:lnSpc>
                <a:spcPct val="120000"/>
              </a:lnSpc>
              <a:spcBef>
                <a:spcPts val="1000"/>
              </a:spcBef>
              <a:spcAft>
                <a:spcPts val="0"/>
              </a:spcAft>
              <a:buNone/>
            </a:pPr>
            <a:r>
              <a:t/>
            </a:r>
            <a:endParaRPr sz="1808"/>
          </a:p>
          <a:p>
            <a:pPr indent="-385565" lvl="0" marL="457200" rtl="0" algn="l">
              <a:lnSpc>
                <a:spcPct val="120000"/>
              </a:lnSpc>
              <a:spcBef>
                <a:spcPts val="1000"/>
              </a:spcBef>
              <a:spcAft>
                <a:spcPts val="0"/>
              </a:spcAft>
              <a:buClr>
                <a:srgbClr val="262626"/>
              </a:buClr>
              <a:buSzPct val="100000"/>
              <a:buChar char="●"/>
            </a:pPr>
            <a:r>
              <a:rPr lang="en-US" sz="2908"/>
              <a:t>Reduce the workload for healthcare professionals</a:t>
            </a:r>
            <a:endParaRPr sz="2908"/>
          </a:p>
          <a:p>
            <a:pPr indent="0" lvl="0" marL="457200" rtl="0" algn="l">
              <a:lnSpc>
                <a:spcPct val="120000"/>
              </a:lnSpc>
              <a:spcBef>
                <a:spcPts val="1000"/>
              </a:spcBef>
              <a:spcAft>
                <a:spcPts val="0"/>
              </a:spcAft>
              <a:buNone/>
            </a:pPr>
            <a:r>
              <a:t/>
            </a:r>
            <a:endParaRPr sz="2908"/>
          </a:p>
          <a:p>
            <a:pPr indent="-385565" lvl="0" marL="457200" rtl="0" algn="l">
              <a:lnSpc>
                <a:spcPct val="120000"/>
              </a:lnSpc>
              <a:spcBef>
                <a:spcPts val="1000"/>
              </a:spcBef>
              <a:spcAft>
                <a:spcPts val="0"/>
              </a:spcAft>
              <a:buClr>
                <a:srgbClr val="262626"/>
              </a:buClr>
              <a:buSzPct val="100000"/>
              <a:buChar char="●"/>
            </a:pPr>
            <a:r>
              <a:rPr lang="en-US" sz="2908"/>
              <a:t>Demonstrate the potential to revolutionize medical diagnostics</a:t>
            </a:r>
            <a:endParaRPr sz="2908"/>
          </a:p>
        </p:txBody>
      </p:sp>
      <p:pic>
        <p:nvPicPr>
          <p:cNvPr id="411" name="Google Shape;411;p31"/>
          <p:cNvPicPr preferRelativeResize="0"/>
          <p:nvPr/>
        </p:nvPicPr>
        <p:blipFill>
          <a:blip r:embed="rId3">
            <a:alphaModFix/>
          </a:blip>
          <a:stretch>
            <a:fillRect/>
          </a:stretch>
        </p:blipFill>
        <p:spPr>
          <a:xfrm>
            <a:off x="6124925" y="2576613"/>
            <a:ext cx="5759025" cy="2879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lt1"/>
              </a:buClr>
              <a:buSzPts val="3600"/>
              <a:buFont typeface="Trebuchet MS"/>
              <a:buNone/>
            </a:pPr>
            <a:r>
              <a:rPr lang="en-US">
                <a:solidFill>
                  <a:schemeClr val="lt1"/>
                </a:solidFill>
              </a:rPr>
              <a:t>Conclusions</a:t>
            </a:r>
            <a:endParaRPr>
              <a:solidFill>
                <a:schemeClr val="lt1"/>
              </a:solidFill>
            </a:endParaRPr>
          </a:p>
        </p:txBody>
      </p:sp>
      <p:sp>
        <p:nvSpPr>
          <p:cNvPr id="417" name="Google Shape;417;p32"/>
          <p:cNvSpPr txBox="1"/>
          <p:nvPr>
            <p:ph idx="1" type="body"/>
          </p:nvPr>
        </p:nvSpPr>
        <p:spPr>
          <a:xfrm>
            <a:off x="680325" y="2336875"/>
            <a:ext cx="7876800" cy="3911400"/>
          </a:xfrm>
          <a:prstGeom prst="rect">
            <a:avLst/>
          </a:prstGeom>
          <a:noFill/>
          <a:ln>
            <a:noFill/>
          </a:ln>
        </p:spPr>
        <p:txBody>
          <a:bodyPr anchorCtr="0" anchor="t" bIns="45700" lIns="91425" spcFirstLastPara="1" rIns="91425" wrap="square" tIns="45700">
            <a:normAutofit/>
          </a:bodyPr>
          <a:lstStyle/>
          <a:p>
            <a:pPr indent="-393700" lvl="0" marL="457200" rtl="0" algn="l">
              <a:lnSpc>
                <a:spcPct val="140000"/>
              </a:lnSpc>
              <a:spcBef>
                <a:spcPts val="0"/>
              </a:spcBef>
              <a:spcAft>
                <a:spcPts val="0"/>
              </a:spcAft>
              <a:buClr>
                <a:srgbClr val="262626"/>
              </a:buClr>
              <a:buSzPts val="2600"/>
              <a:buChar char="●"/>
            </a:pPr>
            <a:r>
              <a:rPr lang="en-US" sz="2600"/>
              <a:t>The project aims to achieve the development of an automated chest X-ray analysis system using deep learning architectures.</a:t>
            </a:r>
            <a:endParaRPr sz="3000"/>
          </a:p>
          <a:p>
            <a:pPr indent="-393700" lvl="0" marL="457200" rtl="0" algn="l">
              <a:lnSpc>
                <a:spcPct val="140000"/>
              </a:lnSpc>
              <a:spcBef>
                <a:spcPts val="0"/>
              </a:spcBef>
              <a:spcAft>
                <a:spcPts val="0"/>
              </a:spcAft>
              <a:buClr>
                <a:srgbClr val="262626"/>
              </a:buClr>
              <a:buSzPts val="2600"/>
              <a:buChar char="●"/>
            </a:pPr>
            <a:r>
              <a:rPr lang="en-US" sz="2600"/>
              <a:t>This project has the potential to revolutionize medical diagnostics</a:t>
            </a:r>
            <a:endParaRPr sz="3000"/>
          </a:p>
          <a:p>
            <a:pPr indent="-393700" lvl="0" marL="457200" rtl="0" algn="l">
              <a:lnSpc>
                <a:spcPct val="140000"/>
              </a:lnSpc>
              <a:spcBef>
                <a:spcPts val="0"/>
              </a:spcBef>
              <a:spcAft>
                <a:spcPts val="0"/>
              </a:spcAft>
              <a:buClr>
                <a:srgbClr val="262626"/>
              </a:buClr>
              <a:buSzPts val="2600"/>
              <a:buChar char="●"/>
            </a:pPr>
            <a:r>
              <a:rPr lang="en-US" sz="2600"/>
              <a:t>Future goals include integration with healthcare systems</a:t>
            </a:r>
            <a:endParaRPr sz="2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lt1"/>
              </a:buClr>
              <a:buSzPts val="3600"/>
              <a:buFont typeface="Trebuchet MS"/>
              <a:buNone/>
            </a:pPr>
            <a:r>
              <a:rPr lang="en-US">
                <a:solidFill>
                  <a:schemeClr val="lt1"/>
                </a:solidFill>
                <a:highlight>
                  <a:srgbClr val="262626"/>
                </a:highlight>
              </a:rPr>
              <a:t>Introduction</a:t>
            </a:r>
            <a:endParaRPr>
              <a:solidFill>
                <a:schemeClr val="lt1"/>
              </a:solidFill>
              <a:highlight>
                <a:srgbClr val="262626"/>
              </a:highlight>
            </a:endParaRPr>
          </a:p>
        </p:txBody>
      </p:sp>
      <p:sp>
        <p:nvSpPr>
          <p:cNvPr id="299" name="Google Shape;299;p15"/>
          <p:cNvSpPr txBox="1"/>
          <p:nvPr>
            <p:ph idx="1" type="body"/>
          </p:nvPr>
        </p:nvSpPr>
        <p:spPr>
          <a:xfrm>
            <a:off x="629200" y="2110450"/>
            <a:ext cx="7964400" cy="3599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sz="2300"/>
          </a:p>
          <a:p>
            <a:pPr indent="0" lvl="0" marL="0" marR="0" rtl="0" algn="l">
              <a:lnSpc>
                <a:spcPct val="100000"/>
              </a:lnSpc>
              <a:spcBef>
                <a:spcPts val="0"/>
              </a:spcBef>
              <a:spcAft>
                <a:spcPts val="0"/>
              </a:spcAft>
              <a:buNone/>
            </a:pPr>
            <a:r>
              <a:rPr lang="en-US" sz="2500"/>
              <a:t>Manual interpretation of chest X-rays by radiologists is a time-consuming process that requires extensive expertise and can lead to variable accuracy rates.</a:t>
            </a:r>
            <a:endParaRPr sz="2500"/>
          </a:p>
          <a:p>
            <a:pPr indent="0" lvl="0" marL="0" marR="0" rtl="0" algn="l">
              <a:lnSpc>
                <a:spcPct val="100000"/>
              </a:lnSpc>
              <a:spcBef>
                <a:spcPts val="0"/>
              </a:spcBef>
              <a:spcAft>
                <a:spcPts val="0"/>
              </a:spcAft>
              <a:buNone/>
            </a:pPr>
            <a:r>
              <a:t/>
            </a:r>
            <a:endParaRPr sz="2500"/>
          </a:p>
          <a:p>
            <a:pPr indent="0" lvl="0" marL="0" marR="0" rtl="0" algn="l">
              <a:lnSpc>
                <a:spcPct val="100000"/>
              </a:lnSpc>
              <a:spcBef>
                <a:spcPts val="0"/>
              </a:spcBef>
              <a:spcAft>
                <a:spcPts val="0"/>
              </a:spcAft>
              <a:buNone/>
            </a:pPr>
            <a:r>
              <a:rPr lang="en-US" sz="2500"/>
              <a:t>There is a need for an automated solution to improve efficiency and accuracy.</a:t>
            </a:r>
            <a:endParaRPr sz="2500"/>
          </a:p>
          <a:p>
            <a:pPr indent="0" lvl="0" marL="228600" marR="0" rtl="0" algn="l">
              <a:lnSpc>
                <a:spcPct val="100000"/>
              </a:lnSpc>
              <a:spcBef>
                <a:spcPts val="0"/>
              </a:spcBef>
              <a:spcAft>
                <a:spcPts val="0"/>
              </a:spcAft>
              <a:buNone/>
            </a:pPr>
            <a:r>
              <a:t/>
            </a:r>
            <a:endParaRPr/>
          </a:p>
        </p:txBody>
      </p:sp>
      <p:pic>
        <p:nvPicPr>
          <p:cNvPr id="300" name="Google Shape;300;p15"/>
          <p:cNvPicPr preferRelativeResize="0"/>
          <p:nvPr/>
        </p:nvPicPr>
        <p:blipFill>
          <a:blip r:embed="rId3">
            <a:alphaModFix/>
          </a:blip>
          <a:stretch>
            <a:fillRect/>
          </a:stretch>
        </p:blipFill>
        <p:spPr>
          <a:xfrm>
            <a:off x="8710450" y="2384800"/>
            <a:ext cx="3250076" cy="32500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lt1"/>
              </a:buClr>
              <a:buSzPts val="3600"/>
              <a:buFont typeface="Trebuchet MS"/>
              <a:buNone/>
            </a:pPr>
            <a:r>
              <a:rPr lang="en-US">
                <a:solidFill>
                  <a:schemeClr val="lt1"/>
                </a:solidFill>
              </a:rPr>
              <a:t>Thank You For Listening</a:t>
            </a:r>
            <a:endParaRPr>
              <a:solidFill>
                <a:schemeClr val="lt1"/>
              </a:solidFill>
            </a:endParaRPr>
          </a:p>
        </p:txBody>
      </p:sp>
      <p:pic>
        <p:nvPicPr>
          <p:cNvPr id="423" name="Google Shape;423;p33"/>
          <p:cNvPicPr preferRelativeResize="0"/>
          <p:nvPr/>
        </p:nvPicPr>
        <p:blipFill>
          <a:blip r:embed="rId3">
            <a:alphaModFix/>
          </a:blip>
          <a:stretch>
            <a:fillRect/>
          </a:stretch>
        </p:blipFill>
        <p:spPr>
          <a:xfrm>
            <a:off x="4237162" y="2680875"/>
            <a:ext cx="3717675" cy="3717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680321" y="753228"/>
            <a:ext cx="9613800" cy="108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Existing State</a:t>
            </a:r>
            <a:endParaRPr>
              <a:solidFill>
                <a:schemeClr val="lt1"/>
              </a:solidFill>
            </a:endParaRPr>
          </a:p>
        </p:txBody>
      </p:sp>
      <p:sp>
        <p:nvSpPr>
          <p:cNvPr id="306" name="Google Shape;306;p16"/>
          <p:cNvSpPr txBox="1"/>
          <p:nvPr>
            <p:ph idx="1" type="body"/>
          </p:nvPr>
        </p:nvSpPr>
        <p:spPr>
          <a:xfrm>
            <a:off x="187250" y="2358775"/>
            <a:ext cx="6857700" cy="3599400"/>
          </a:xfrm>
          <a:prstGeom prst="rect">
            <a:avLst/>
          </a:prstGeom>
        </p:spPr>
        <p:txBody>
          <a:bodyPr anchorCtr="0" anchor="t" bIns="45700" lIns="91425" spcFirstLastPara="1" rIns="91425" wrap="square" tIns="45700">
            <a:normAutofit/>
          </a:bodyPr>
          <a:lstStyle/>
          <a:p>
            <a:pPr indent="-381000" lvl="0" marL="914400" rtl="0" algn="l">
              <a:lnSpc>
                <a:spcPct val="100000"/>
              </a:lnSpc>
              <a:spcBef>
                <a:spcPts val="1000"/>
              </a:spcBef>
              <a:spcAft>
                <a:spcPts val="0"/>
              </a:spcAft>
              <a:buClr>
                <a:srgbClr val="262626"/>
              </a:buClr>
              <a:buSzPts val="2400"/>
              <a:buChar char="●"/>
            </a:pPr>
            <a:r>
              <a:rPr lang="en-US" sz="2300"/>
              <a:t>I</a:t>
            </a:r>
            <a:r>
              <a:rPr lang="en-US" sz="2300"/>
              <a:t>n an average hospital, 100 to 500 scans of chest X-rays are performed daily depending on the size of the hospital.</a:t>
            </a:r>
            <a:br>
              <a:rPr lang="en-US" sz="2300"/>
            </a:br>
            <a:endParaRPr sz="2300"/>
          </a:p>
          <a:p>
            <a:pPr indent="-381000" lvl="0" marL="914400" rtl="0" algn="l">
              <a:lnSpc>
                <a:spcPct val="100000"/>
              </a:lnSpc>
              <a:spcBef>
                <a:spcPts val="0"/>
              </a:spcBef>
              <a:spcAft>
                <a:spcPts val="0"/>
              </a:spcAft>
              <a:buClr>
                <a:srgbClr val="262626"/>
              </a:buClr>
              <a:buSzPts val="2400"/>
              <a:buChar char="●"/>
            </a:pPr>
            <a:r>
              <a:rPr lang="en-US" sz="2300"/>
              <a:t>The number of chest X-rays that can be accurately interpreted by radiologists typically ranges from 50 to 100 per day per radiologist.</a:t>
            </a:r>
            <a:endParaRPr sz="2300"/>
          </a:p>
        </p:txBody>
      </p:sp>
      <p:pic>
        <p:nvPicPr>
          <p:cNvPr id="307" name="Google Shape;307;p16"/>
          <p:cNvPicPr preferRelativeResize="0"/>
          <p:nvPr/>
        </p:nvPicPr>
        <p:blipFill>
          <a:blip r:embed="rId3">
            <a:alphaModFix/>
          </a:blip>
          <a:stretch>
            <a:fillRect/>
          </a:stretch>
        </p:blipFill>
        <p:spPr>
          <a:xfrm>
            <a:off x="7606875" y="2909071"/>
            <a:ext cx="4130026" cy="2751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lt1"/>
              </a:buClr>
              <a:buSzPts val="3600"/>
              <a:buFont typeface="Trebuchet MS"/>
              <a:buNone/>
            </a:pPr>
            <a:r>
              <a:rPr lang="en-US">
                <a:solidFill>
                  <a:schemeClr val="lt1"/>
                </a:solidFill>
              </a:rPr>
              <a:t>The Project’s Goal</a:t>
            </a:r>
            <a:endParaRPr>
              <a:solidFill>
                <a:schemeClr val="lt1"/>
              </a:solidFill>
            </a:endParaRPr>
          </a:p>
        </p:txBody>
      </p:sp>
      <p:sp>
        <p:nvSpPr>
          <p:cNvPr id="313" name="Google Shape;313;p17"/>
          <p:cNvSpPr txBox="1"/>
          <p:nvPr>
            <p:ph idx="1" type="body"/>
          </p:nvPr>
        </p:nvSpPr>
        <p:spPr>
          <a:xfrm>
            <a:off x="358974" y="2621125"/>
            <a:ext cx="7241400" cy="2419500"/>
          </a:xfrm>
          <a:prstGeom prst="rect">
            <a:avLst/>
          </a:prstGeom>
          <a:noFill/>
          <a:ln>
            <a:noFill/>
          </a:ln>
        </p:spPr>
        <p:txBody>
          <a:bodyPr anchorCtr="0" anchor="ctr" bIns="45700" lIns="91425" spcFirstLastPara="1" rIns="91425" wrap="square" tIns="45700">
            <a:spAutoFit/>
          </a:bodyPr>
          <a:lstStyle/>
          <a:p>
            <a:pPr indent="-406400" lvl="0" marL="457200" rtl="0" algn="l">
              <a:lnSpc>
                <a:spcPct val="90000"/>
              </a:lnSpc>
              <a:spcBef>
                <a:spcPts val="0"/>
              </a:spcBef>
              <a:spcAft>
                <a:spcPts val="0"/>
              </a:spcAft>
              <a:buClr>
                <a:srgbClr val="262626"/>
              </a:buClr>
              <a:buSzPts val="2800"/>
              <a:buChar char="●"/>
            </a:pPr>
            <a:r>
              <a:rPr lang="en-US" sz="2800"/>
              <a:t>Develop a deep learning-based system for automated chest X-ray analysis</a:t>
            </a:r>
            <a:endParaRPr/>
          </a:p>
          <a:p>
            <a:pPr indent="-406400" lvl="0" marL="457200" rtl="0" algn="l">
              <a:lnSpc>
                <a:spcPct val="90000"/>
              </a:lnSpc>
              <a:spcBef>
                <a:spcPts val="0"/>
              </a:spcBef>
              <a:spcAft>
                <a:spcPts val="0"/>
              </a:spcAft>
              <a:buClr>
                <a:srgbClr val="262626"/>
              </a:buClr>
              <a:buSzPts val="2800"/>
              <a:buChar char="●"/>
            </a:pPr>
            <a:r>
              <a:rPr lang="en-US" sz="2800"/>
              <a:t>Create a user-friendly interface for healthcare professionals</a:t>
            </a:r>
            <a:endParaRPr/>
          </a:p>
          <a:p>
            <a:pPr indent="-406400" lvl="0" marL="457200" rtl="0" algn="l">
              <a:lnSpc>
                <a:spcPct val="90000"/>
              </a:lnSpc>
              <a:spcBef>
                <a:spcPts val="0"/>
              </a:spcBef>
              <a:spcAft>
                <a:spcPts val="0"/>
              </a:spcAft>
              <a:buClr>
                <a:srgbClr val="262626"/>
              </a:buClr>
              <a:buSzPts val="2800"/>
              <a:buChar char="●"/>
            </a:pPr>
            <a:r>
              <a:rPr lang="en-US" sz="2800"/>
              <a:t>Improve diagnostic accuracy and reduce workload for medical staff</a:t>
            </a:r>
            <a:endParaRPr sz="2800"/>
          </a:p>
        </p:txBody>
      </p:sp>
      <p:pic>
        <p:nvPicPr>
          <p:cNvPr id="314" name="Google Shape;314;p17"/>
          <p:cNvPicPr preferRelativeResize="0"/>
          <p:nvPr/>
        </p:nvPicPr>
        <p:blipFill>
          <a:blip r:embed="rId3">
            <a:alphaModFix/>
          </a:blip>
          <a:stretch>
            <a:fillRect/>
          </a:stretch>
        </p:blipFill>
        <p:spPr>
          <a:xfrm>
            <a:off x="7769575" y="2621125"/>
            <a:ext cx="4205550" cy="2654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n-US">
                <a:solidFill>
                  <a:schemeClr val="lt1"/>
                </a:solidFill>
              </a:rPr>
              <a:t>Convolutional Neural Networks</a:t>
            </a:r>
            <a:endParaRPr>
              <a:solidFill>
                <a:schemeClr val="lt1"/>
              </a:solidFill>
            </a:endParaRPr>
          </a:p>
        </p:txBody>
      </p:sp>
      <p:sp>
        <p:nvSpPr>
          <p:cNvPr id="320" name="Google Shape;320;p18"/>
          <p:cNvSpPr txBox="1"/>
          <p:nvPr>
            <p:ph idx="1" type="body"/>
          </p:nvPr>
        </p:nvSpPr>
        <p:spPr>
          <a:xfrm>
            <a:off x="680325" y="2336875"/>
            <a:ext cx="11046600" cy="1893300"/>
          </a:xfrm>
          <a:prstGeom prst="rect">
            <a:avLst/>
          </a:prstGeom>
          <a:noFill/>
          <a:ln>
            <a:noFill/>
          </a:ln>
        </p:spPr>
        <p:txBody>
          <a:bodyPr anchorCtr="0" anchor="t" bIns="45700" lIns="91425" spcFirstLastPara="1" rIns="91425" wrap="square" tIns="45700">
            <a:normAutofit fontScale="77500" lnSpcReduction="20000"/>
          </a:bodyPr>
          <a:lstStyle/>
          <a:p>
            <a:pPr indent="-188595" lvl="0" marL="228600" rtl="0" algn="l">
              <a:lnSpc>
                <a:spcPct val="90000"/>
              </a:lnSpc>
              <a:spcBef>
                <a:spcPts val="0"/>
              </a:spcBef>
              <a:spcAft>
                <a:spcPts val="0"/>
              </a:spcAft>
              <a:buClr>
                <a:srgbClr val="262626"/>
              </a:buClr>
              <a:buSzPct val="100000"/>
              <a:buChar char="●"/>
            </a:pPr>
            <a:r>
              <a:rPr lang="en-US" sz="2800"/>
              <a:t>Convolutional Neural Networks (CNNs) are specialized neural network architectures designed for processing data such as images.</a:t>
            </a:r>
            <a:endParaRPr sz="2800"/>
          </a:p>
          <a:p>
            <a:pPr indent="0" lvl="0" marL="228600" rtl="0" algn="l">
              <a:lnSpc>
                <a:spcPct val="90000"/>
              </a:lnSpc>
              <a:spcBef>
                <a:spcPts val="0"/>
              </a:spcBef>
              <a:spcAft>
                <a:spcPts val="0"/>
              </a:spcAft>
              <a:buNone/>
            </a:pPr>
            <a:r>
              <a:t/>
            </a:r>
            <a:endParaRPr sz="2800"/>
          </a:p>
          <a:p>
            <a:pPr indent="-188595" lvl="0" marL="228600" rtl="0" algn="l">
              <a:lnSpc>
                <a:spcPct val="90000"/>
              </a:lnSpc>
              <a:spcBef>
                <a:spcPts val="1000"/>
              </a:spcBef>
              <a:spcAft>
                <a:spcPts val="0"/>
              </a:spcAft>
              <a:buClr>
                <a:srgbClr val="262626"/>
              </a:buClr>
              <a:buSzPct val="100000"/>
              <a:buChar char="●"/>
            </a:pPr>
            <a:r>
              <a:rPr lang="en-US" sz="2800"/>
              <a:t>We c</a:t>
            </a:r>
            <a:r>
              <a:rPr lang="en-US" sz="2800"/>
              <a:t>ompare the performance of several CNN architectures on chest X-ray datasets.</a:t>
            </a:r>
            <a:endParaRPr sz="2800"/>
          </a:p>
          <a:p>
            <a:pPr indent="0" lvl="0" marL="228600" rtl="0" algn="l">
              <a:lnSpc>
                <a:spcPct val="90000"/>
              </a:lnSpc>
              <a:spcBef>
                <a:spcPts val="1000"/>
              </a:spcBef>
              <a:spcAft>
                <a:spcPts val="0"/>
              </a:spcAft>
              <a:buNone/>
            </a:pPr>
            <a:r>
              <a:t/>
            </a:r>
            <a:endParaRPr sz="2800"/>
          </a:p>
          <a:p>
            <a:pPr indent="-188595" lvl="0" marL="228600" rtl="0" algn="l">
              <a:lnSpc>
                <a:spcPct val="90000"/>
              </a:lnSpc>
              <a:spcBef>
                <a:spcPts val="1000"/>
              </a:spcBef>
              <a:spcAft>
                <a:spcPts val="1600"/>
              </a:spcAft>
              <a:buClr>
                <a:srgbClr val="262626"/>
              </a:buClr>
              <a:buSzPct val="100000"/>
              <a:buChar char="●"/>
            </a:pPr>
            <a:r>
              <a:rPr lang="en-US" sz="2800"/>
              <a:t>Select the most suitable model based on accuracy, efficiency, and generalizability</a:t>
            </a:r>
            <a:endParaRPr sz="2800"/>
          </a:p>
        </p:txBody>
      </p:sp>
      <p:pic>
        <p:nvPicPr>
          <p:cNvPr id="321" name="Google Shape;321;p18"/>
          <p:cNvPicPr preferRelativeResize="0"/>
          <p:nvPr/>
        </p:nvPicPr>
        <p:blipFill>
          <a:blip r:embed="rId3">
            <a:alphaModFix/>
          </a:blip>
          <a:stretch>
            <a:fillRect/>
          </a:stretch>
        </p:blipFill>
        <p:spPr>
          <a:xfrm>
            <a:off x="2166525" y="4230175"/>
            <a:ext cx="7357500" cy="2485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9"/>
          <p:cNvSpPr txBox="1"/>
          <p:nvPr>
            <p:ph type="title"/>
          </p:nvPr>
        </p:nvSpPr>
        <p:spPr>
          <a:xfrm>
            <a:off x="680321" y="753228"/>
            <a:ext cx="9613800" cy="108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Similar Solutions</a:t>
            </a:r>
            <a:endParaRPr>
              <a:solidFill>
                <a:schemeClr val="lt1"/>
              </a:solidFill>
            </a:endParaRPr>
          </a:p>
        </p:txBody>
      </p:sp>
      <p:sp>
        <p:nvSpPr>
          <p:cNvPr id="327" name="Google Shape;327;p19"/>
          <p:cNvSpPr txBox="1"/>
          <p:nvPr>
            <p:ph idx="1" type="body"/>
          </p:nvPr>
        </p:nvSpPr>
        <p:spPr>
          <a:xfrm>
            <a:off x="680325" y="2336875"/>
            <a:ext cx="9038100" cy="2996100"/>
          </a:xfrm>
          <a:prstGeom prst="rect">
            <a:avLst/>
          </a:prstGeom>
        </p:spPr>
        <p:txBody>
          <a:bodyPr anchorCtr="0" anchor="t" bIns="45700" lIns="91425" spcFirstLastPara="1" rIns="91425" wrap="square" tIns="45700">
            <a:normAutofit/>
          </a:bodyPr>
          <a:lstStyle/>
          <a:p>
            <a:pPr indent="-368300" lvl="0" marL="457200" rtl="0" algn="l">
              <a:lnSpc>
                <a:spcPct val="115000"/>
              </a:lnSpc>
              <a:spcBef>
                <a:spcPts val="2100"/>
              </a:spcBef>
              <a:spcAft>
                <a:spcPts val="0"/>
              </a:spcAft>
              <a:buClr>
                <a:srgbClr val="0D0D0D"/>
              </a:buClr>
              <a:buSzPts val="2200"/>
              <a:buFont typeface="Arial"/>
              <a:buChar char="●"/>
            </a:pPr>
            <a:r>
              <a:rPr lang="en-US" sz="2200">
                <a:solidFill>
                  <a:srgbClr val="0D0D0D"/>
                </a:solidFill>
                <a:highlight>
                  <a:srgbClr val="FFFFFF"/>
                </a:highlight>
                <a:latin typeface="Arial"/>
                <a:ea typeface="Arial"/>
                <a:cs typeface="Arial"/>
                <a:sym typeface="Arial"/>
              </a:rPr>
              <a:t>CNN utilization exhibits high efficacy in categorizing specific medical conditions from X-ray images.</a:t>
            </a:r>
            <a:endParaRPr sz="2200">
              <a:solidFill>
                <a:srgbClr val="0D0D0D"/>
              </a:solidFill>
              <a:highlight>
                <a:srgbClr val="FFFFFF"/>
              </a:highlight>
              <a:latin typeface="Arial"/>
              <a:ea typeface="Arial"/>
              <a:cs typeface="Arial"/>
              <a:sym typeface="Arial"/>
            </a:endParaRPr>
          </a:p>
          <a:p>
            <a:pPr indent="-368300" lvl="0" marL="457200" rtl="0" algn="l">
              <a:lnSpc>
                <a:spcPct val="115000"/>
              </a:lnSpc>
              <a:spcBef>
                <a:spcPts val="0"/>
              </a:spcBef>
              <a:spcAft>
                <a:spcPts val="0"/>
              </a:spcAft>
              <a:buClr>
                <a:srgbClr val="0D0D0D"/>
              </a:buClr>
              <a:buSzPts val="2200"/>
              <a:buFont typeface="Arial"/>
              <a:buChar char="●"/>
            </a:pPr>
            <a:r>
              <a:rPr lang="en-US" sz="2200">
                <a:solidFill>
                  <a:srgbClr val="0D0D0D"/>
                </a:solidFill>
                <a:highlight>
                  <a:srgbClr val="FFFFFF"/>
                </a:highlight>
                <a:latin typeface="Arial"/>
                <a:ea typeface="Arial"/>
                <a:cs typeface="Arial"/>
                <a:sym typeface="Arial"/>
              </a:rPr>
              <a:t>Development of new datasets establishes crucial benchmarks for evaluating model performance.</a:t>
            </a:r>
            <a:endParaRPr sz="2200">
              <a:solidFill>
                <a:srgbClr val="0D0D0D"/>
              </a:solidFill>
              <a:highlight>
                <a:srgbClr val="FFFFFF"/>
              </a:highlight>
              <a:latin typeface="Arial"/>
              <a:ea typeface="Arial"/>
              <a:cs typeface="Arial"/>
              <a:sym typeface="Arial"/>
            </a:endParaRPr>
          </a:p>
          <a:p>
            <a:pPr indent="-342900" lvl="0" marL="457200" rtl="0" algn="l">
              <a:spcBef>
                <a:spcPts val="0"/>
              </a:spcBef>
              <a:spcAft>
                <a:spcPts val="0"/>
              </a:spcAft>
              <a:buSzPts val="1800"/>
              <a:buChar char="●"/>
            </a:pPr>
            <a:br>
              <a:rPr lang="en-US" sz="1200">
                <a:solidFill>
                  <a:srgbClr val="0D0D0D"/>
                </a:solidFill>
                <a:highlight>
                  <a:srgbClr val="FFFFFF"/>
                </a:highlight>
                <a:latin typeface="Arial"/>
                <a:ea typeface="Arial"/>
                <a:cs typeface="Arial"/>
                <a:sym typeface="Arial"/>
              </a:rPr>
            </a:br>
            <a:br>
              <a:rPr lang="en-US"/>
            </a:br>
            <a:endParaRPr/>
          </a:p>
          <a:p>
            <a:pPr indent="-317500" lvl="0" marL="457200" rtl="0" algn="l">
              <a:spcBef>
                <a:spcPts val="0"/>
              </a:spcBef>
              <a:spcAft>
                <a:spcPts val="0"/>
              </a:spcAft>
              <a:buSzPts val="1400"/>
              <a:buChar char="●"/>
            </a:pPr>
            <a:r>
              <a:t/>
            </a:r>
            <a:endParaRPr sz="1400"/>
          </a:p>
          <a:p>
            <a:pPr indent="0" lvl="0" marL="0" rtl="0" algn="l">
              <a:spcBef>
                <a:spcPts val="1600"/>
              </a:spcBef>
              <a:spcAft>
                <a:spcPts val="1600"/>
              </a:spcAft>
              <a:buNone/>
            </a:pPr>
            <a:r>
              <a:t/>
            </a:r>
            <a:endParaRPr sz="1600"/>
          </a:p>
        </p:txBody>
      </p:sp>
      <p:pic>
        <p:nvPicPr>
          <p:cNvPr id="328" name="Google Shape;328;p19"/>
          <p:cNvPicPr preferRelativeResize="0"/>
          <p:nvPr/>
        </p:nvPicPr>
        <p:blipFill>
          <a:blip r:embed="rId3">
            <a:alphaModFix/>
          </a:blip>
          <a:stretch>
            <a:fillRect/>
          </a:stretch>
        </p:blipFill>
        <p:spPr>
          <a:xfrm>
            <a:off x="6468226" y="3924500"/>
            <a:ext cx="3646550" cy="243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lt1"/>
              </a:buClr>
              <a:buSzPts val="3600"/>
              <a:buFont typeface="Trebuchet MS"/>
              <a:buNone/>
            </a:pPr>
            <a:r>
              <a:rPr lang="en-US">
                <a:solidFill>
                  <a:schemeClr val="lt1"/>
                </a:solidFill>
              </a:rPr>
              <a:t>Research and Development Methodology</a:t>
            </a:r>
            <a:endParaRPr>
              <a:solidFill>
                <a:schemeClr val="lt1"/>
              </a:solidFill>
            </a:endParaRPr>
          </a:p>
        </p:txBody>
      </p:sp>
      <p:sp>
        <p:nvSpPr>
          <p:cNvPr id="334" name="Google Shape;334;p20"/>
          <p:cNvSpPr txBox="1"/>
          <p:nvPr>
            <p:ph idx="1" type="body"/>
          </p:nvPr>
        </p:nvSpPr>
        <p:spPr>
          <a:xfrm>
            <a:off x="300550" y="2329550"/>
            <a:ext cx="7431300" cy="3768000"/>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0"/>
              </a:spcBef>
              <a:spcAft>
                <a:spcPts val="0"/>
              </a:spcAft>
              <a:buClr>
                <a:schemeClr val="dk2"/>
              </a:buClr>
              <a:buSzPts val="2800"/>
              <a:buChar char="●"/>
            </a:pPr>
            <a:r>
              <a:rPr lang="en-US" sz="2800"/>
              <a:t>Conduct a literature review of machine learning techniques in medical image analysis</a:t>
            </a:r>
            <a:br>
              <a:rPr lang="en-US" sz="2800"/>
            </a:br>
            <a:endParaRPr sz="2800"/>
          </a:p>
          <a:p>
            <a:pPr indent="-406400" lvl="0" marL="457200" rtl="0" algn="l">
              <a:lnSpc>
                <a:spcPct val="90000"/>
              </a:lnSpc>
              <a:spcBef>
                <a:spcPts val="0"/>
              </a:spcBef>
              <a:spcAft>
                <a:spcPts val="0"/>
              </a:spcAft>
              <a:buClr>
                <a:schemeClr val="dk2"/>
              </a:buClr>
              <a:buSzPts val="2800"/>
              <a:buChar char="●"/>
            </a:pPr>
            <a:r>
              <a:rPr lang="en-US" sz="2800"/>
              <a:t>Focus on CNN-based architectures for image processing tasks such as: UNet, ResNet, SegNet, TransUNet.</a:t>
            </a:r>
            <a:br>
              <a:rPr lang="en-US"/>
            </a:br>
            <a:endParaRPr/>
          </a:p>
          <a:p>
            <a:pPr indent="-406400" lvl="0" marL="457200" rtl="0" algn="l">
              <a:lnSpc>
                <a:spcPct val="90000"/>
              </a:lnSpc>
              <a:spcBef>
                <a:spcPts val="0"/>
              </a:spcBef>
              <a:spcAft>
                <a:spcPts val="0"/>
              </a:spcAft>
              <a:buClr>
                <a:schemeClr val="dk2"/>
              </a:buClr>
              <a:buSzPts val="2800"/>
              <a:buChar char="●"/>
            </a:pPr>
            <a:r>
              <a:rPr lang="en-US" sz="2800"/>
              <a:t>Develop the system using the Google Colab environment</a:t>
            </a:r>
            <a:endParaRPr sz="3600"/>
          </a:p>
        </p:txBody>
      </p:sp>
      <p:pic>
        <p:nvPicPr>
          <p:cNvPr id="335" name="Google Shape;335;p20"/>
          <p:cNvPicPr preferRelativeResize="0"/>
          <p:nvPr/>
        </p:nvPicPr>
        <p:blipFill>
          <a:blip r:embed="rId3">
            <a:alphaModFix/>
          </a:blip>
          <a:stretch>
            <a:fillRect/>
          </a:stretch>
        </p:blipFill>
        <p:spPr>
          <a:xfrm>
            <a:off x="7469175" y="2556250"/>
            <a:ext cx="4722825" cy="2827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lt1"/>
              </a:buClr>
              <a:buSzPts val="3600"/>
              <a:buFont typeface="Trebuchet MS"/>
              <a:buNone/>
            </a:pPr>
            <a:r>
              <a:rPr lang="en-US">
                <a:solidFill>
                  <a:schemeClr val="lt1"/>
                </a:solidFill>
              </a:rPr>
              <a:t>Proposed System Architecture</a:t>
            </a:r>
            <a:endParaRPr>
              <a:solidFill>
                <a:schemeClr val="lt1"/>
              </a:solidFill>
            </a:endParaRPr>
          </a:p>
        </p:txBody>
      </p:sp>
      <p:sp>
        <p:nvSpPr>
          <p:cNvPr id="341" name="Google Shape;341;p21"/>
          <p:cNvSpPr txBox="1"/>
          <p:nvPr>
            <p:ph idx="1" type="body"/>
          </p:nvPr>
        </p:nvSpPr>
        <p:spPr>
          <a:xfrm>
            <a:off x="81425" y="2336875"/>
            <a:ext cx="7942500" cy="3768000"/>
          </a:xfrm>
          <a:prstGeom prst="rect">
            <a:avLst/>
          </a:prstGeom>
          <a:noFill/>
          <a:ln>
            <a:noFill/>
          </a:ln>
        </p:spPr>
        <p:txBody>
          <a:bodyPr anchorCtr="0" anchor="t" bIns="45700" lIns="91425" spcFirstLastPara="1" rIns="91425" wrap="square" tIns="45700">
            <a:normAutofit lnSpcReduction="10000"/>
          </a:bodyPr>
          <a:lstStyle/>
          <a:p>
            <a:pPr indent="-406400" lvl="0" marL="457200" rtl="0" algn="l">
              <a:lnSpc>
                <a:spcPct val="90000"/>
              </a:lnSpc>
              <a:spcBef>
                <a:spcPts val="0"/>
              </a:spcBef>
              <a:spcAft>
                <a:spcPts val="0"/>
              </a:spcAft>
              <a:buClr>
                <a:srgbClr val="262626"/>
              </a:buClr>
              <a:buSzPts val="2800"/>
              <a:buChar char="●"/>
            </a:pPr>
            <a:r>
              <a:rPr lang="en-US" sz="2800"/>
              <a:t>Employ a CNN-based approach for image segmentation and classification </a:t>
            </a:r>
            <a:endParaRPr sz="2800"/>
          </a:p>
          <a:p>
            <a:pPr indent="0" lvl="0" marL="457200" rtl="0" algn="l">
              <a:lnSpc>
                <a:spcPct val="90000"/>
              </a:lnSpc>
              <a:spcBef>
                <a:spcPts val="0"/>
              </a:spcBef>
              <a:spcAft>
                <a:spcPts val="0"/>
              </a:spcAft>
              <a:buNone/>
            </a:pPr>
            <a:r>
              <a:t/>
            </a:r>
            <a:endParaRPr sz="2800"/>
          </a:p>
          <a:p>
            <a:pPr indent="-406400" lvl="0" marL="457200" rtl="0" algn="l">
              <a:lnSpc>
                <a:spcPct val="90000"/>
              </a:lnSpc>
              <a:spcBef>
                <a:spcPts val="1000"/>
              </a:spcBef>
              <a:spcAft>
                <a:spcPts val="0"/>
              </a:spcAft>
              <a:buClr>
                <a:srgbClr val="262626"/>
              </a:buClr>
              <a:buSzPts val="2800"/>
              <a:buChar char="●"/>
            </a:pPr>
            <a:r>
              <a:rPr lang="en-US" sz="2800"/>
              <a:t>Use an encoder-decoder architecture to capture both low-level and high-level features</a:t>
            </a:r>
            <a:endParaRPr/>
          </a:p>
          <a:p>
            <a:pPr indent="0" lvl="0" marL="457200" rtl="0" algn="l">
              <a:lnSpc>
                <a:spcPct val="90000"/>
              </a:lnSpc>
              <a:spcBef>
                <a:spcPts val="1000"/>
              </a:spcBef>
              <a:spcAft>
                <a:spcPts val="0"/>
              </a:spcAft>
              <a:buNone/>
            </a:pPr>
            <a:r>
              <a:t/>
            </a:r>
            <a:endParaRPr/>
          </a:p>
          <a:p>
            <a:pPr indent="-406400" lvl="0" marL="457200" rtl="0" algn="l">
              <a:lnSpc>
                <a:spcPct val="90000"/>
              </a:lnSpc>
              <a:spcBef>
                <a:spcPts val="1000"/>
              </a:spcBef>
              <a:spcAft>
                <a:spcPts val="0"/>
              </a:spcAft>
              <a:buClr>
                <a:srgbClr val="262626"/>
              </a:buClr>
              <a:buSzPts val="2800"/>
              <a:buChar char="●"/>
            </a:pPr>
            <a:r>
              <a:rPr lang="en-US" sz="2800"/>
              <a:t>Integrate the deep learning model with a user-friendly web interface for ease of use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2"/>
          <p:cNvSpPr txBox="1"/>
          <p:nvPr>
            <p:ph type="title"/>
          </p:nvPr>
        </p:nvSpPr>
        <p:spPr>
          <a:xfrm>
            <a:off x="680321" y="753228"/>
            <a:ext cx="9613800" cy="1080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chemeClr val="lt1"/>
                </a:solidFill>
              </a:rPr>
              <a:t>Dataset and Data Considerations</a:t>
            </a:r>
            <a:endParaRPr>
              <a:solidFill>
                <a:schemeClr val="lt1"/>
              </a:solidFill>
            </a:endParaRPr>
          </a:p>
        </p:txBody>
      </p:sp>
      <p:sp>
        <p:nvSpPr>
          <p:cNvPr id="347" name="Google Shape;347;p22"/>
          <p:cNvSpPr txBox="1"/>
          <p:nvPr>
            <p:ph idx="1" type="body"/>
          </p:nvPr>
        </p:nvSpPr>
        <p:spPr>
          <a:xfrm>
            <a:off x="169074" y="2322275"/>
            <a:ext cx="7314300" cy="3599400"/>
          </a:xfrm>
          <a:prstGeom prst="rect">
            <a:avLst/>
          </a:prstGeom>
        </p:spPr>
        <p:txBody>
          <a:bodyPr anchorCtr="0" anchor="t" bIns="45700" lIns="91425" spcFirstLastPara="1" rIns="91425" wrap="square" tIns="45700">
            <a:normAutofit lnSpcReduction="10000"/>
          </a:bodyPr>
          <a:lstStyle/>
          <a:p>
            <a:pPr indent="-381000" lvl="0" marL="457200" rtl="0" algn="l">
              <a:spcBef>
                <a:spcPts val="1000"/>
              </a:spcBef>
              <a:spcAft>
                <a:spcPts val="0"/>
              </a:spcAft>
              <a:buClr>
                <a:srgbClr val="262626"/>
              </a:buClr>
              <a:buSzPts val="2400"/>
              <a:buChar char="●"/>
            </a:pPr>
            <a:r>
              <a:rPr lang="en-US" sz="2800"/>
              <a:t>Large, diverse dataset of chest X-rays with multi-label condition annotations</a:t>
            </a:r>
            <a:br>
              <a:rPr lang="en-US" sz="2800"/>
            </a:br>
            <a:endParaRPr sz="2800"/>
          </a:p>
          <a:p>
            <a:pPr indent="-406400" lvl="0" marL="457200" rtl="0" algn="l">
              <a:spcBef>
                <a:spcPts val="0"/>
              </a:spcBef>
              <a:spcAft>
                <a:spcPts val="0"/>
              </a:spcAft>
              <a:buClr>
                <a:srgbClr val="262626"/>
              </a:buClr>
              <a:buSzPts val="2800"/>
              <a:buChar char="●"/>
            </a:pPr>
            <a:r>
              <a:rPr lang="en-US" sz="2800"/>
              <a:t>Dataset is made of 6000+ X-ray scans of </a:t>
            </a:r>
            <a:r>
              <a:rPr lang="en-US" sz="2800"/>
              <a:t>pulmonary</a:t>
            </a:r>
            <a:r>
              <a:rPr lang="en-US" sz="2800"/>
              <a:t> conditions, </a:t>
            </a:r>
            <a:r>
              <a:rPr lang="en-US" sz="2800"/>
              <a:t>classified</a:t>
            </a:r>
            <a:r>
              <a:rPr lang="en-US" sz="2800"/>
              <a:t> by medical experts.</a:t>
            </a:r>
            <a:br>
              <a:rPr lang="en-US" sz="2800"/>
            </a:br>
            <a:endParaRPr sz="2800"/>
          </a:p>
          <a:p>
            <a:pPr indent="-406400" lvl="0" marL="457200" rtl="0" algn="l">
              <a:spcBef>
                <a:spcPts val="0"/>
              </a:spcBef>
              <a:spcAft>
                <a:spcPts val="0"/>
              </a:spcAft>
              <a:buClr>
                <a:srgbClr val="262626"/>
              </a:buClr>
              <a:buSzPts val="2800"/>
              <a:buChar char="●"/>
            </a:pPr>
            <a:r>
              <a:rPr lang="en-US" sz="2800"/>
              <a:t>Acquired from the National Institute of Health (NIH), a US based health agency.</a:t>
            </a:r>
            <a:endParaRPr sz="2800"/>
          </a:p>
          <a:p>
            <a:pPr indent="0" lvl="0" marL="0" rtl="0" algn="l">
              <a:spcBef>
                <a:spcPts val="1600"/>
              </a:spcBef>
              <a:spcAft>
                <a:spcPts val="1600"/>
              </a:spcAft>
              <a:buNone/>
            </a:pPr>
            <a:r>
              <a:t/>
            </a:r>
            <a:endParaRPr/>
          </a:p>
        </p:txBody>
      </p:sp>
      <p:graphicFrame>
        <p:nvGraphicFramePr>
          <p:cNvPr id="348" name="Google Shape;348;p22"/>
          <p:cNvGraphicFramePr/>
          <p:nvPr/>
        </p:nvGraphicFramePr>
        <p:xfrm>
          <a:off x="8031800" y="2322275"/>
          <a:ext cx="3000000" cy="3000000"/>
        </p:xfrm>
        <a:graphic>
          <a:graphicData uri="http://schemas.openxmlformats.org/drawingml/2006/table">
            <a:tbl>
              <a:tblPr>
                <a:noFill/>
                <a:tableStyleId>{C6C6348B-CFF9-474C-9E8E-5CD75F3E8A5D}</a:tableStyleId>
              </a:tblPr>
              <a:tblGrid>
                <a:gridCol w="1096150"/>
                <a:gridCol w="1149350"/>
                <a:gridCol w="1170650"/>
              </a:tblGrid>
              <a:tr h="623950">
                <a:tc>
                  <a:txBody>
                    <a:bodyPr/>
                    <a:lstStyle/>
                    <a:p>
                      <a:pPr indent="0" lvl="0" marL="0" rtl="0" algn="l">
                        <a:lnSpc>
                          <a:spcPct val="115000"/>
                        </a:lnSpc>
                        <a:spcBef>
                          <a:spcPts val="1200"/>
                        </a:spcBef>
                        <a:spcAft>
                          <a:spcPts val="0"/>
                        </a:spcAft>
                        <a:buNone/>
                      </a:pPr>
                      <a:r>
                        <a:rPr lang="en-US"/>
                        <a:t> </a:t>
                      </a:r>
                      <a:endParaRPr/>
                    </a:p>
                  </a:txBody>
                  <a:tcPr marT="91425" marB="91425" marR="68575" marL="68575">
                    <a:lnR cap="flat" cmpd="sng" w="8650">
                      <a:solidFill>
                        <a:srgbClr val="000000"/>
                      </a:solidFill>
                      <a:prstDash val="solid"/>
                      <a:round/>
                      <a:headEnd len="sm" w="sm" type="none"/>
                      <a:tailEnd len="sm" w="sm" type="none"/>
                    </a:lnR>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Cancer</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lang="en-US"/>
                        <a:t>Covid-19</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r>
              <a:tr h="889050">
                <a:tc>
                  <a:txBody>
                    <a:bodyPr/>
                    <a:lstStyle/>
                    <a:p>
                      <a:pPr indent="0" lvl="0" marL="0" rtl="0" algn="l">
                        <a:lnSpc>
                          <a:spcPct val="115000"/>
                        </a:lnSpc>
                        <a:spcBef>
                          <a:spcPts val="1200"/>
                        </a:spcBef>
                        <a:spcAft>
                          <a:spcPts val="0"/>
                        </a:spcAft>
                        <a:buNone/>
                      </a:pPr>
                      <a:r>
                        <a:rPr lang="en-US"/>
                        <a:t>xRay1.png</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lang="en-US"/>
                        <a:t>0</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1</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AE9F7"/>
                    </a:solidFill>
                  </a:tcPr>
                </a:tc>
              </a:tr>
              <a:tr h="889050">
                <a:tc>
                  <a:txBody>
                    <a:bodyPr/>
                    <a:lstStyle/>
                    <a:p>
                      <a:pPr indent="0" lvl="0" marL="0" rtl="0" algn="l">
                        <a:lnSpc>
                          <a:spcPct val="115000"/>
                        </a:lnSpc>
                        <a:spcBef>
                          <a:spcPts val="1200"/>
                        </a:spcBef>
                        <a:spcAft>
                          <a:spcPts val="0"/>
                        </a:spcAft>
                        <a:buNone/>
                      </a:pPr>
                      <a:r>
                        <a:rPr lang="en-US"/>
                        <a:t>xRay2.png</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lang="en-US"/>
                        <a:t>0</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1</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AE9F7"/>
                    </a:solidFill>
                  </a:tcPr>
                </a:tc>
              </a:tr>
              <a:tr h="889050">
                <a:tc>
                  <a:txBody>
                    <a:bodyPr/>
                    <a:lstStyle/>
                    <a:p>
                      <a:pPr indent="0" lvl="0" marL="0" rtl="0" algn="l">
                        <a:lnSpc>
                          <a:spcPct val="115000"/>
                        </a:lnSpc>
                        <a:spcBef>
                          <a:spcPts val="1200"/>
                        </a:spcBef>
                        <a:spcAft>
                          <a:spcPts val="0"/>
                        </a:spcAft>
                        <a:buNone/>
                      </a:pPr>
                      <a:r>
                        <a:rPr lang="en-US"/>
                        <a:t>xRay3.png</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1200"/>
                        </a:spcBef>
                        <a:spcAft>
                          <a:spcPts val="0"/>
                        </a:spcAft>
                        <a:buNone/>
                      </a:pPr>
                      <a:r>
                        <a:rPr lang="en-US"/>
                        <a:t>1</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DAE9F7"/>
                    </a:solidFill>
                  </a:tcPr>
                </a:tc>
                <a:tc>
                  <a:txBody>
                    <a:bodyPr/>
                    <a:lstStyle/>
                    <a:p>
                      <a:pPr indent="0" lvl="0" marL="0" rtl="0" algn="l">
                        <a:lnSpc>
                          <a:spcPct val="115000"/>
                        </a:lnSpc>
                        <a:spcBef>
                          <a:spcPts val="1200"/>
                        </a:spcBef>
                        <a:spcAft>
                          <a:spcPts val="0"/>
                        </a:spcAft>
                        <a:buNone/>
                      </a:pPr>
                      <a:r>
                        <a:rPr lang="en-US"/>
                        <a:t>0</a:t>
                      </a:r>
                      <a:endParaRPr/>
                    </a:p>
                  </a:txBody>
                  <a:tcPr marT="91425" marB="91425" marR="68575" marL="6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